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231" r:id="rId2"/>
    <p:sldId id="1236" r:id="rId3"/>
    <p:sldId id="1232" r:id="rId4"/>
    <p:sldId id="1233" r:id="rId5"/>
    <p:sldId id="1234" r:id="rId6"/>
    <p:sldId id="1261" r:id="rId7"/>
    <p:sldId id="1237" r:id="rId8"/>
    <p:sldId id="1235" r:id="rId9"/>
    <p:sldId id="1240" r:id="rId10"/>
    <p:sldId id="1257" r:id="rId11"/>
    <p:sldId id="1241" r:id="rId12"/>
    <p:sldId id="1258" r:id="rId13"/>
    <p:sldId id="1242" r:id="rId14"/>
    <p:sldId id="1259" r:id="rId15"/>
    <p:sldId id="1243" r:id="rId16"/>
    <p:sldId id="1244" r:id="rId17"/>
    <p:sldId id="1245" r:id="rId18"/>
    <p:sldId id="1246" r:id="rId19"/>
    <p:sldId id="1247" r:id="rId20"/>
    <p:sldId id="1248" r:id="rId21"/>
    <p:sldId id="1260" r:id="rId22"/>
    <p:sldId id="1249" r:id="rId23"/>
    <p:sldId id="1238" r:id="rId24"/>
    <p:sldId id="1250" r:id="rId25"/>
    <p:sldId id="1253" r:id="rId26"/>
    <p:sldId id="1254" r:id="rId27"/>
    <p:sldId id="1263" r:id="rId28"/>
    <p:sldId id="1255" r:id="rId29"/>
    <p:sldId id="1256" r:id="rId30"/>
    <p:sldId id="1266" r:id="rId31"/>
    <p:sldId id="1267" r:id="rId32"/>
    <p:sldId id="1239" r:id="rId33"/>
    <p:sldId id="1252" r:id="rId34"/>
    <p:sldId id="1262" r:id="rId35"/>
    <p:sldId id="1264" r:id="rId36"/>
    <p:sldId id="1265" r:id="rId37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75E7AB"/>
    <a:srgbClr val="BDFFF6"/>
    <a:srgbClr val="FFA037"/>
    <a:srgbClr val="97C4ED"/>
    <a:srgbClr val="98D2E4"/>
    <a:srgbClr val="009682"/>
    <a:srgbClr val="0000CC"/>
    <a:srgbClr val="50AAE6"/>
    <a:srgbClr val="5A6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89264" autoAdjust="0"/>
  </p:normalViewPr>
  <p:slideViewPr>
    <p:cSldViewPr showGuides="1">
      <p:cViewPr varScale="1">
        <p:scale>
          <a:sx n="77" d="100"/>
          <a:sy n="77" d="100"/>
        </p:scale>
        <p:origin x="178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6516"/>
    </p:cViewPr>
  </p:sorterViewPr>
  <p:notesViewPr>
    <p:cSldViewPr showGuides="1">
      <p:cViewPr varScale="1">
        <p:scale>
          <a:sx n="72" d="100"/>
          <a:sy n="72" d="100"/>
        </p:scale>
        <p:origin x="-3864" y="-10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789580" y="524169"/>
            <a:ext cx="2856154" cy="31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60385" y="9550530"/>
            <a:ext cx="32127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900" dirty="0"/>
              <a:t>KIT – University of the State of Baden-Wuerttemberg and </a:t>
            </a:r>
            <a:br>
              <a:rPr lang="en-US" sz="900" dirty="0"/>
            </a:br>
            <a:r>
              <a:rPr lang="en-US" sz="900" dirty="0"/>
              <a:t>National Laboratory of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602" y="211446"/>
            <a:ext cx="1043532" cy="520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5935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r>
              <a:rPr lang="de-DE"/>
              <a:t>Prof. Dr. Max Mustermann | </a:t>
            </a:r>
            <a:br>
              <a:rPr lang="de-DE"/>
            </a:br>
            <a:r>
              <a:rPr lang="de-DE"/>
              <a:t>Name of Faculty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6AB5DBA3-DFF6-4CFC-93DE-3F08A0E43AD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130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442"/>
            <a:ext cx="9144000" cy="2754760"/>
          </a:xfrm>
          <a:prstGeom prst="rect">
            <a:avLst/>
          </a:prstGeom>
        </p:spPr>
      </p:pic>
      <p:pic>
        <p:nvPicPr>
          <p:cNvPr id="20" name="Picture 9" descr="II_rahmen_neu_tite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396875" y="6525344"/>
            <a:ext cx="367030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de-DE" sz="800" dirty="0"/>
              <a:t>KIT –  The Research University in the Helmholtz Association</a:t>
            </a:r>
            <a:r>
              <a:rPr lang="de-DE" altLang="de-DE" sz="800"/>
              <a:t> </a:t>
            </a:r>
            <a:endParaRPr lang="en-US" altLang="de-DE" sz="800" dirty="0"/>
          </a:p>
        </p:txBody>
      </p:sp>
      <p:sp>
        <p:nvSpPr>
          <p:cNvPr id="22" name="Text Box 21"/>
          <p:cNvSpPr txBox="1">
            <a:spLocks noChangeArrowheads="1"/>
          </p:cNvSpPr>
          <p:nvPr userDrawn="1"/>
        </p:nvSpPr>
        <p:spPr bwMode="auto">
          <a:xfrm>
            <a:off x="385763" y="3366344"/>
            <a:ext cx="569840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de-DE" sz="1000" dirty="0">
                <a:solidFill>
                  <a:schemeClr val="bg1"/>
                </a:solidFill>
              </a:rPr>
              <a:t>Institute </a:t>
            </a:r>
            <a:r>
              <a:rPr lang="de-DE" sz="1000" dirty="0" err="1">
                <a:solidFill>
                  <a:schemeClr val="bg1"/>
                </a:solidFill>
              </a:rPr>
              <a:t>for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Anthropomatics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and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Robotics</a:t>
            </a:r>
            <a:r>
              <a:rPr lang="de-DE" sz="1000" baseline="0" dirty="0">
                <a:solidFill>
                  <a:schemeClr val="bg1"/>
                </a:solidFill>
              </a:rPr>
              <a:t> (IAR), High Performance </a:t>
            </a:r>
            <a:r>
              <a:rPr lang="de-DE" sz="1000" baseline="0" dirty="0" err="1">
                <a:solidFill>
                  <a:schemeClr val="bg1"/>
                </a:solidFill>
              </a:rPr>
              <a:t>Humanoid</a:t>
            </a:r>
            <a:r>
              <a:rPr lang="de-DE" sz="1000" baseline="0" dirty="0">
                <a:solidFill>
                  <a:schemeClr val="bg1"/>
                </a:solidFill>
              </a:rPr>
              <a:t> Technologies (H</a:t>
            </a:r>
            <a:r>
              <a:rPr lang="de-DE" sz="1000" baseline="30000" dirty="0">
                <a:solidFill>
                  <a:schemeClr val="bg1"/>
                </a:solidFill>
              </a:rPr>
              <a:t>2</a:t>
            </a:r>
            <a:r>
              <a:rPr lang="de-DE" sz="1000" baseline="0" dirty="0">
                <a:solidFill>
                  <a:schemeClr val="bg1"/>
                </a:solidFill>
              </a:rPr>
              <a:t>T)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 userDrawn="1"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25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316" y="6354000"/>
            <a:ext cx="504000" cy="504000"/>
          </a:xfrm>
          <a:prstGeom prst="rect">
            <a:avLst/>
          </a:prstGeom>
        </p:spPr>
      </p:pic>
      <p:pic>
        <p:nvPicPr>
          <p:cNvPr id="26" name="Grafik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4" y="245974"/>
            <a:ext cx="1471567" cy="835114"/>
          </a:xfrm>
          <a:prstGeom prst="rect">
            <a:avLst/>
          </a:prstGeom>
        </p:spPr>
      </p:pic>
      <p:pic>
        <p:nvPicPr>
          <p:cNvPr id="11" name="Picture 10" descr="KITlogo_4c_frutiger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763" y="333375"/>
            <a:ext cx="1620000" cy="74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67625" y="341313"/>
            <a:ext cx="10842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C:\1. Tamims Data\H2T\Logos\Tina\Logo H2T\Logo H2T\Logo Specials\Special size\H2T_color_special_long_transparent.png"/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07"/>
          <a:stretch/>
        </p:blipFill>
        <p:spPr bwMode="auto">
          <a:xfrm>
            <a:off x="7787611" y="6369453"/>
            <a:ext cx="970990" cy="47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/>
          <p:cNvSpPr txBox="1">
            <a:spLocks noChangeArrowheads="1"/>
          </p:cNvSpPr>
          <p:nvPr userDrawn="1"/>
        </p:nvSpPr>
        <p:spPr>
          <a:xfrm>
            <a:off x="1507350" y="6453336"/>
            <a:ext cx="6129300" cy="360363"/>
          </a:xfrm>
          <a:prstGeom prst="rect">
            <a:avLst/>
          </a:prstGeom>
          <a:ln/>
        </p:spPr>
        <p:txBody>
          <a:bodyPr/>
          <a:lstStyle>
            <a:lvl1pPr>
              <a:defRPr sz="900">
                <a:latin typeface="Calibri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kumimoji="0" lang="en-US" sz="9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Modern Myoelectric Intelligent Hand Prostheses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545216" y="6485814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de-DE" altLang="de-DE" sz="900" dirty="0"/>
              <a:t>02/02/2018</a:t>
            </a:r>
          </a:p>
        </p:txBody>
      </p:sp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250825" y="6485814"/>
            <a:ext cx="3254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A2177219-4D79-4D82-A800-567BDD8316C6}" type="slidenum">
              <a:rPr lang="de-DE" sz="900" b="1">
                <a:latin typeface="Arial" charset="0"/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sz="900" b="1" dirty="0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Calibri" pitchFamily="34" charset="0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Calibri" pitchFamily="34" charset="0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Calibri" pitchFamily="34" charset="0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gif"/><Relationship Id="rId7" Type="http://schemas.openxmlformats.org/officeDocument/2006/relationships/image" Target="../media/image6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tx2"/>
                </a:solidFill>
              </a:rPr>
              <a:t>Modern Myoelectric Intelligent Hand Prostheses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tx2"/>
              </a:solidFill>
            </a:endParaRP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600" b="1" dirty="0">
                <a:solidFill>
                  <a:srgbClr val="000000"/>
                </a:solidFill>
              </a:rPr>
              <a:t>Tobias Stocker </a:t>
            </a:r>
            <a:r>
              <a:rPr lang="en-US" sz="1600" b="1">
                <a:solidFill>
                  <a:srgbClr val="000000"/>
                </a:solidFill>
              </a:rPr>
              <a:t>(Advisor: </a:t>
            </a:r>
            <a:r>
              <a:rPr lang="en-US" sz="1600" b="1" dirty="0">
                <a:solidFill>
                  <a:srgbClr val="000000"/>
                </a:solidFill>
              </a:rPr>
              <a:t>Pascal Weiner)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Seminar: Humanoid Robotics, WS 2017/18</a:t>
            </a:r>
          </a:p>
        </p:txBody>
      </p:sp>
    </p:spTree>
    <p:extLst>
      <p:ext uri="{BB962C8B-B14F-4D97-AF65-F5344CB8AC3E}">
        <p14:creationId xmlns:p14="http://schemas.microsoft.com/office/powerpoint/2010/main" val="37811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11956-E350-429B-815F-D16419AD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 of Bennett et al.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FFD0502-D81C-4F1A-ACC7-1F4AC7C32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07" y="1140476"/>
            <a:ext cx="3016176" cy="457704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E907EF8-F957-4F42-A297-117D5A00C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6" t="36475"/>
          <a:stretch/>
        </p:blipFill>
        <p:spPr>
          <a:xfrm>
            <a:off x="1619672" y="3717032"/>
            <a:ext cx="1961314" cy="2348545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CA352F6-D4D1-439E-B980-E3D30BB8D153}"/>
              </a:ext>
            </a:extLst>
          </p:cNvPr>
          <p:cNvSpPr txBox="1">
            <a:spLocks/>
          </p:cNvSpPr>
          <p:nvPr/>
        </p:nvSpPr>
        <p:spPr bwMode="auto">
          <a:xfrm>
            <a:off x="392113" y="260648"/>
            <a:ext cx="4544863" cy="403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GB" kern="0" dirty="0"/>
          </a:p>
          <a:p>
            <a:endParaRPr lang="en-GB" kern="0" dirty="0"/>
          </a:p>
          <a:p>
            <a:endParaRPr lang="en-GB" kern="0" dirty="0"/>
          </a:p>
          <a:p>
            <a:r>
              <a:rPr lang="en-GB" kern="0" dirty="0"/>
              <a:t>Embedded system:</a:t>
            </a:r>
          </a:p>
          <a:p>
            <a:pPr lvl="1"/>
            <a:r>
              <a:rPr lang="en-GB" kern="0" dirty="0"/>
              <a:t>Consists of a single , four-layer circuit board</a:t>
            </a:r>
          </a:p>
          <a:p>
            <a:pPr lvl="1"/>
            <a:r>
              <a:rPr lang="en-GB" kern="0" dirty="0"/>
              <a:t>Accepts and executes motion/force commands from a high-level controller</a:t>
            </a:r>
          </a:p>
          <a:p>
            <a:pPr lvl="1"/>
            <a:r>
              <a:rPr lang="en-GB" kern="0" dirty="0"/>
              <a:t>Returns processed position/force information</a:t>
            </a:r>
          </a:p>
          <a:p>
            <a:pPr marL="476250" lvl="1" indent="0">
              <a:buFontTx/>
              <a:buNone/>
            </a:pPr>
            <a:endParaRPr lang="en-GB" kern="0" dirty="0"/>
          </a:p>
          <a:p>
            <a:pPr lvl="1"/>
            <a:endParaRPr lang="en-GB" kern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DC05937-DB71-4A17-8624-5B6E5F487426}"/>
              </a:ext>
            </a:extLst>
          </p:cNvPr>
          <p:cNvSpPr txBox="1"/>
          <p:nvPr/>
        </p:nvSpPr>
        <p:spPr>
          <a:xfrm>
            <a:off x="3707904" y="5824149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[8] Embedded system of the Hand of Bennet et al.</a:t>
            </a:r>
          </a:p>
        </p:txBody>
      </p:sp>
    </p:spTree>
    <p:extLst>
      <p:ext uri="{BB962C8B-B14F-4D97-AF65-F5344CB8AC3E}">
        <p14:creationId xmlns:p14="http://schemas.microsoft.com/office/powerpoint/2010/main" val="389087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C69E1-508A-46FB-9B5A-45607637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 of Zhang et al.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74280BF-C95D-4739-ACC7-F46F7B2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2060847"/>
            <a:ext cx="5043983" cy="4031977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Fingers are equipped with numerous</a:t>
            </a:r>
          </a:p>
          <a:p>
            <a:pPr marL="476250" lvl="1" indent="0">
              <a:buNone/>
            </a:pPr>
            <a:r>
              <a:rPr lang="en-GB" dirty="0"/>
              <a:t>      torque and position sensors</a:t>
            </a:r>
          </a:p>
          <a:p>
            <a:pPr lvl="1"/>
            <a:r>
              <a:rPr lang="en-GB" dirty="0"/>
              <a:t>Integrated motion control system consisting of a motion control subsystem and several sensory subsystems</a:t>
            </a:r>
          </a:p>
          <a:p>
            <a:pPr lvl="1"/>
            <a:r>
              <a:rPr lang="en-GB" dirty="0"/>
              <a:t>New concept for sensory feedback system</a:t>
            </a:r>
          </a:p>
          <a:p>
            <a:pPr marL="476250" lvl="1" indent="0">
              <a:buNone/>
            </a:pPr>
            <a:r>
              <a:rPr lang="en-GB" dirty="0"/>
              <a:t>      based on an electrical stimulator</a:t>
            </a:r>
          </a:p>
          <a:p>
            <a:pPr marL="4762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C2A035D-1958-45FE-B012-4A582A9E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54" y="2779563"/>
            <a:ext cx="3457092" cy="2594544"/>
          </a:xfrm>
          <a:prstGeom prst="rect">
            <a:avLst/>
          </a:prstGeom>
        </p:spPr>
      </p:pic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15FE43CA-D93B-4E3F-AC06-23DF45760B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8545343"/>
              </p:ext>
            </p:extLst>
          </p:nvPr>
        </p:nvGraphicFramePr>
        <p:xfrm>
          <a:off x="390525" y="1195158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EB4E418-A586-4BC5-AEA8-5741F0B4D117}"/>
              </a:ext>
            </a:extLst>
          </p:cNvPr>
          <p:cNvSpPr txBox="1"/>
          <p:nvPr/>
        </p:nvSpPr>
        <p:spPr>
          <a:xfrm>
            <a:off x="6372200" y="545625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[9] Hand of Zhang et al.</a:t>
            </a:r>
          </a:p>
        </p:txBody>
      </p:sp>
    </p:spTree>
    <p:extLst>
      <p:ext uri="{BB962C8B-B14F-4D97-AF65-F5344CB8AC3E}">
        <p14:creationId xmlns:p14="http://schemas.microsoft.com/office/powerpoint/2010/main" val="199667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22AF49-8E8B-4BCD-A77E-DF6960CE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 of Zhang et al.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27DA8-6434-42B1-BF99-66A5AB4BC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0" y="2996952"/>
            <a:ext cx="2286000" cy="291998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352E72-937E-4656-BECD-ED0B4E7D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4" t="9051" r="26467" b="53150"/>
          <a:stretch/>
        </p:blipFill>
        <p:spPr>
          <a:xfrm>
            <a:off x="5076056" y="1088741"/>
            <a:ext cx="3286806" cy="4248472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38B8548-D355-448C-BDA9-FE60CC498FD1}"/>
              </a:ext>
            </a:extLst>
          </p:cNvPr>
          <p:cNvSpPr txBox="1">
            <a:spLocks/>
          </p:cNvSpPr>
          <p:nvPr/>
        </p:nvSpPr>
        <p:spPr bwMode="auto">
          <a:xfrm>
            <a:off x="390524" y="548680"/>
            <a:ext cx="3965451" cy="266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GB" kern="0" dirty="0"/>
          </a:p>
          <a:p>
            <a:endParaRPr lang="en-GB" kern="0" dirty="0"/>
          </a:p>
          <a:p>
            <a:endParaRPr lang="en-GB" kern="0" dirty="0"/>
          </a:p>
          <a:p>
            <a:r>
              <a:rPr lang="en-GB" kern="0" dirty="0"/>
              <a:t>Sensor system:</a:t>
            </a:r>
          </a:p>
          <a:p>
            <a:pPr lvl="1"/>
            <a:r>
              <a:rPr lang="en-GB" kern="0" dirty="0"/>
              <a:t>Equipped with 18 proprioceptive and exteroceptive sensors</a:t>
            </a:r>
          </a:p>
          <a:p>
            <a:pPr marL="476250" lvl="1" indent="0">
              <a:buFontTx/>
              <a:buNone/>
            </a:pPr>
            <a:endParaRPr lang="en-GB" kern="0" dirty="0"/>
          </a:p>
          <a:p>
            <a:pPr lvl="1"/>
            <a:endParaRPr lang="en-GB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4EF1D61-F89E-4152-A61E-91B01E101A00}"/>
              </a:ext>
            </a:extLst>
          </p:cNvPr>
          <p:cNvSpPr txBox="1">
            <a:spLocks/>
          </p:cNvSpPr>
          <p:nvPr/>
        </p:nvSpPr>
        <p:spPr bwMode="auto">
          <a:xfrm>
            <a:off x="4572000" y="4221088"/>
            <a:ext cx="4504431" cy="403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GB" kern="0" dirty="0"/>
          </a:p>
          <a:p>
            <a:endParaRPr lang="en-GB" kern="0" dirty="0"/>
          </a:p>
          <a:p>
            <a:endParaRPr lang="en-GB" kern="0" dirty="0"/>
          </a:p>
          <a:p>
            <a:r>
              <a:rPr lang="en-GB" kern="0" dirty="0"/>
              <a:t>Embedded system:</a:t>
            </a:r>
          </a:p>
          <a:p>
            <a:pPr lvl="1"/>
            <a:r>
              <a:rPr lang="en-GB" kern="0" dirty="0"/>
              <a:t>Consists of a motion control subsystem and several sensory subsystems</a:t>
            </a:r>
          </a:p>
          <a:p>
            <a:pPr marL="476250" lvl="1" indent="0">
              <a:buFontTx/>
              <a:buNone/>
            </a:pPr>
            <a:endParaRPr lang="en-GB" kern="0" dirty="0"/>
          </a:p>
          <a:p>
            <a:pPr lvl="1"/>
            <a:endParaRPr lang="en-GB" kern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4AD6F8-2B6B-42D0-AE2B-3D834F89ABA2}"/>
              </a:ext>
            </a:extLst>
          </p:cNvPr>
          <p:cNvSpPr txBox="1"/>
          <p:nvPr/>
        </p:nvSpPr>
        <p:spPr>
          <a:xfrm>
            <a:off x="7236296" y="4725144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[9] Embedded system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6F2FBC-8584-403B-AB9C-DBE6CB080894}"/>
              </a:ext>
            </a:extLst>
          </p:cNvPr>
          <p:cNvSpPr txBox="1"/>
          <p:nvPr/>
        </p:nvSpPr>
        <p:spPr>
          <a:xfrm>
            <a:off x="1196008" y="602128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[9] Sensors in the Hand of Zhang et al.</a:t>
            </a:r>
          </a:p>
        </p:txBody>
      </p:sp>
    </p:spTree>
    <p:extLst>
      <p:ext uri="{BB962C8B-B14F-4D97-AF65-F5344CB8AC3E}">
        <p14:creationId xmlns:p14="http://schemas.microsoft.com/office/powerpoint/2010/main" val="379210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D7350-CDBB-43C3-B3D8-BE435EAC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SSSA-</a:t>
            </a:r>
            <a:r>
              <a:rPr lang="en-GB" dirty="0" err="1"/>
              <a:t>MyHand</a:t>
            </a:r>
            <a:endParaRPr lang="en-GB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DE01B45-8929-4170-8E4B-9F0C67A5B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2348880"/>
            <a:ext cx="5043983" cy="3743944"/>
          </a:xfrm>
        </p:spPr>
        <p:txBody>
          <a:bodyPr/>
          <a:lstStyle/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Only three actuators</a:t>
            </a:r>
          </a:p>
          <a:p>
            <a:pPr lvl="1"/>
            <a:r>
              <a:rPr lang="en-GB" dirty="0"/>
              <a:t>Abduction/adduction of the thumb and flexion/extension of the index with single actuator via Geneva drive</a:t>
            </a:r>
          </a:p>
          <a:p>
            <a:pPr lvl="1"/>
            <a:r>
              <a:rPr lang="en-GB" dirty="0"/>
              <a:t>Embedded controller that implements automatic grasp control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A98091-74E9-4FB8-8FF8-12A9CAD9AB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00"/>
          <a:stretch/>
        </p:blipFill>
        <p:spPr>
          <a:xfrm>
            <a:off x="5292080" y="2434344"/>
            <a:ext cx="3720563" cy="3573016"/>
          </a:xfrm>
          <a:prstGeom prst="rect">
            <a:avLst/>
          </a:prstGeom>
        </p:spPr>
      </p:pic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F092C12-2B9F-431D-8BB7-91C5BA223A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36058"/>
              </p:ext>
            </p:extLst>
          </p:nvPr>
        </p:nvGraphicFramePr>
        <p:xfrm>
          <a:off x="392113" y="1198563"/>
          <a:ext cx="835660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linkage,</a:t>
                      </a:r>
                    </a:p>
                    <a:p>
                      <a:r>
                        <a:rPr lang="en-GB" dirty="0"/>
                        <a:t>Geneva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D66C1D67-7096-4BB1-B5F8-FC2D1BFE8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473115"/>
            <a:ext cx="2448272" cy="183620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B55CD82-E2AA-45BB-8324-03B6EDD6D77D}"/>
              </a:ext>
            </a:extLst>
          </p:cNvPr>
          <p:cNvSpPr txBox="1"/>
          <p:nvPr/>
        </p:nvSpPr>
        <p:spPr>
          <a:xfrm>
            <a:off x="3707904" y="6050329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[16] Geneva drive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78D492-B9D7-44B5-9899-2DD5B6A946E2}"/>
              </a:ext>
            </a:extLst>
          </p:cNvPr>
          <p:cNvSpPr txBox="1"/>
          <p:nvPr/>
        </p:nvSpPr>
        <p:spPr>
          <a:xfrm>
            <a:off x="6228184" y="5955222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[10] The SSSA-</a:t>
            </a:r>
            <a:r>
              <a:rPr lang="en-GB" sz="1200" dirty="0" err="1"/>
              <a:t>MyHand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32232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3BF68-220A-4873-B056-54422DBD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SSSA-</a:t>
            </a:r>
            <a:r>
              <a:rPr lang="en-GB" dirty="0" err="1"/>
              <a:t>MyHand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55F45A6-1171-49AB-A46E-01DEFE3B5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91" y="3288046"/>
            <a:ext cx="5112817" cy="2703610"/>
          </a:xfr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C11F2CA-4005-453C-BEF2-2DF68B8A546D}"/>
              </a:ext>
            </a:extLst>
          </p:cNvPr>
          <p:cNvSpPr txBox="1">
            <a:spLocks/>
          </p:cNvSpPr>
          <p:nvPr/>
        </p:nvSpPr>
        <p:spPr bwMode="auto">
          <a:xfrm>
            <a:off x="251520" y="895350"/>
            <a:ext cx="864096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3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kern="0" dirty="0"/>
          </a:p>
          <a:p>
            <a:r>
              <a:rPr lang="en-GB" kern="0" dirty="0"/>
              <a:t>Embedded system:</a:t>
            </a:r>
          </a:p>
          <a:p>
            <a:pPr lvl="1"/>
            <a:r>
              <a:rPr lang="en-GB" kern="0" dirty="0"/>
              <a:t>Master-slave configuration based on a pair of 8-bit microcontrollers</a:t>
            </a:r>
          </a:p>
          <a:p>
            <a:pPr lvl="1"/>
            <a:endParaRPr lang="en-GB" kern="0" dirty="0"/>
          </a:p>
          <a:p>
            <a:pPr lvl="1"/>
            <a:endParaRPr lang="en-GB" kern="0" dirty="0"/>
          </a:p>
          <a:p>
            <a:pPr lvl="1"/>
            <a:endParaRPr lang="en-GB" kern="0" dirty="0"/>
          </a:p>
          <a:p>
            <a:pPr lvl="1"/>
            <a:endParaRPr lang="en-GB" kern="0" dirty="0"/>
          </a:p>
          <a:p>
            <a:pPr marL="476250" lvl="1" indent="0">
              <a:buNone/>
            </a:pPr>
            <a:endParaRPr lang="en-GB" sz="2000" kern="0" dirty="0"/>
          </a:p>
          <a:p>
            <a:pPr lvl="1"/>
            <a:r>
              <a:rPr lang="en-GB" kern="0" dirty="0"/>
              <a:t>Supports:</a:t>
            </a:r>
          </a:p>
          <a:p>
            <a:pPr lvl="2"/>
            <a:r>
              <a:rPr lang="en-GB" kern="0" dirty="0"/>
              <a:t>Identification of external commands</a:t>
            </a:r>
          </a:p>
          <a:p>
            <a:pPr lvl="2"/>
            <a:r>
              <a:rPr lang="en-GB" kern="0" dirty="0"/>
              <a:t>Implementation of automatic motor functions</a:t>
            </a:r>
          </a:p>
          <a:p>
            <a:pPr lvl="2"/>
            <a:endParaRPr lang="en-GB" kern="0" dirty="0"/>
          </a:p>
          <a:p>
            <a:pPr lvl="2"/>
            <a:endParaRPr lang="en-GB" kern="0" dirty="0"/>
          </a:p>
          <a:p>
            <a:pPr marL="933450" lvl="2" indent="0">
              <a:buNone/>
            </a:pPr>
            <a:endParaRPr lang="en-GB" sz="2400" kern="0" dirty="0"/>
          </a:p>
          <a:p>
            <a:pPr marL="933450" lvl="2" indent="0">
              <a:buNone/>
            </a:pPr>
            <a:endParaRPr lang="en-GB" sz="3200" kern="0" dirty="0"/>
          </a:p>
          <a:p>
            <a:pPr lvl="2"/>
            <a:r>
              <a:rPr lang="en-GB" kern="0" dirty="0"/>
              <a:t>Real time processing of the internal sensors</a:t>
            </a:r>
          </a:p>
          <a:p>
            <a:pPr lvl="2"/>
            <a:r>
              <a:rPr lang="en-GB" kern="0" dirty="0"/>
              <a:t>Potential delivery of sensory feedback</a:t>
            </a:r>
          </a:p>
          <a:p>
            <a:pPr lvl="1"/>
            <a:endParaRPr lang="en-GB" kern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DB9C98-6EFC-49B7-BC37-EBC7C9F6E423}"/>
              </a:ext>
            </a:extLst>
          </p:cNvPr>
          <p:cNvSpPr txBox="1"/>
          <p:nvPr/>
        </p:nvSpPr>
        <p:spPr>
          <a:xfrm>
            <a:off x="2915816" y="602128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[10] Embedded system of the SSSA-</a:t>
            </a:r>
            <a:r>
              <a:rPr lang="en-GB" sz="1200" dirty="0" err="1"/>
              <a:t>MyHand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99283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87053-ABF2-49CD-ACA2-2AE591AC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AstoHand</a:t>
            </a:r>
            <a:r>
              <a:rPr lang="en-GB" dirty="0"/>
              <a:t> v.1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ABAE3AF-A977-4D31-A1CE-CD9C8E6BD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2119399"/>
            <a:ext cx="5043983" cy="4031977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Low-cost</a:t>
            </a:r>
          </a:p>
          <a:p>
            <a:pPr lvl="1"/>
            <a:r>
              <a:rPr lang="en-GB" dirty="0"/>
              <a:t>Very lightweight</a:t>
            </a:r>
          </a:p>
          <a:p>
            <a:pPr lvl="1"/>
            <a:r>
              <a:rPr lang="en-GB" dirty="0"/>
              <a:t>Built with 3D-printed material</a:t>
            </a:r>
          </a:p>
          <a:p>
            <a:pPr marL="476250" lvl="1" indent="0">
              <a:buNone/>
            </a:pPr>
            <a:r>
              <a:rPr lang="en-GB" dirty="0"/>
              <a:t>      (easy to manufacture and maintain)</a:t>
            </a:r>
          </a:p>
          <a:p>
            <a:pPr marL="476250" lvl="1" indent="0">
              <a:buNone/>
            </a:pPr>
            <a:endParaRPr lang="en-GB" dirty="0"/>
          </a:p>
          <a:p>
            <a:r>
              <a:rPr lang="en-GB" dirty="0"/>
              <a:t>Embedded system:</a:t>
            </a:r>
          </a:p>
          <a:p>
            <a:pPr lvl="1"/>
            <a:r>
              <a:rPr lang="en-GB" dirty="0"/>
              <a:t>Arduino Nano microcontroller</a:t>
            </a:r>
          </a:p>
          <a:p>
            <a:pPr lvl="1"/>
            <a:r>
              <a:rPr lang="en-GB" dirty="0"/>
              <a:t>Control algorithm developed in Simulink</a:t>
            </a:r>
          </a:p>
          <a:p>
            <a:pPr lvl="1"/>
            <a:r>
              <a:rPr lang="en-GB" dirty="0"/>
              <a:t>Digital input is used for selecting one of seven grip patterns</a:t>
            </a:r>
          </a:p>
          <a:p>
            <a:pPr marL="476250" lvl="1" indent="0">
              <a:buNone/>
            </a:pPr>
            <a:endParaRPr lang="en-GB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690EFE-7D7A-423B-9CFE-B68DF0828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3" t="37400" r="12653"/>
          <a:stretch/>
        </p:blipFill>
        <p:spPr>
          <a:xfrm>
            <a:off x="5555134" y="1988840"/>
            <a:ext cx="3121322" cy="4045484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AC07810-BD35-48A7-982F-CF66037E3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721064"/>
              </p:ext>
            </p:extLst>
          </p:nvPr>
        </p:nvGraphicFramePr>
        <p:xfrm>
          <a:off x="392113" y="1175152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6D3CDFC1-550A-4814-A33B-9B8D76D53EB1}"/>
              </a:ext>
            </a:extLst>
          </p:cNvPr>
          <p:cNvSpPr txBox="1"/>
          <p:nvPr/>
        </p:nvSpPr>
        <p:spPr>
          <a:xfrm>
            <a:off x="6300192" y="6034324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[11] The </a:t>
            </a:r>
            <a:r>
              <a:rPr lang="en-GB" sz="1200" dirty="0" err="1"/>
              <a:t>AstoHand</a:t>
            </a:r>
            <a:r>
              <a:rPr lang="en-GB" sz="1200" dirty="0"/>
              <a:t> v.1</a:t>
            </a:r>
          </a:p>
        </p:txBody>
      </p:sp>
    </p:spTree>
    <p:extLst>
      <p:ext uri="{BB962C8B-B14F-4D97-AF65-F5344CB8AC3E}">
        <p14:creationId xmlns:p14="http://schemas.microsoft.com/office/powerpoint/2010/main" val="1144443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A6B45-8FB6-4977-B542-EE92A8EE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X-Hand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2F62FD0-953C-4DD0-8D5A-8D842679A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2060847"/>
            <a:ext cx="5043983" cy="4031977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Anthropomorphic grasping ability via special motion distribution mechanism structure</a:t>
            </a:r>
          </a:p>
          <a:p>
            <a:pPr lvl="1"/>
            <a:r>
              <a:rPr lang="en-GB" dirty="0"/>
              <a:t>Can replicate almost all natural movement   of the human hand while using few actuators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426FD2-ED1F-475C-8A29-3D27F5E1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21" y="2010964"/>
            <a:ext cx="2967957" cy="4131741"/>
          </a:xfrm>
          <a:prstGeom prst="rect">
            <a:avLst/>
          </a:prstGeom>
        </p:spPr>
      </p:pic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DC192420-15A8-48F1-81F0-71938B7AB0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4495545"/>
              </p:ext>
            </p:extLst>
          </p:nvPr>
        </p:nvGraphicFramePr>
        <p:xfrm>
          <a:off x="392113" y="1175152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6A186A8-D868-48C9-AA14-292027465266}"/>
              </a:ext>
            </a:extLst>
          </p:cNvPr>
          <p:cNvSpPr txBox="1"/>
          <p:nvPr/>
        </p:nvSpPr>
        <p:spPr>
          <a:xfrm>
            <a:off x="6660232" y="602128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[12] The X-Hand</a:t>
            </a:r>
          </a:p>
        </p:txBody>
      </p:sp>
    </p:spTree>
    <p:extLst>
      <p:ext uri="{BB962C8B-B14F-4D97-AF65-F5344CB8AC3E}">
        <p14:creationId xmlns:p14="http://schemas.microsoft.com/office/powerpoint/2010/main" val="132580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B5C17-A2CD-4851-AFB1-9D76C261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Six-DOF-Hand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B38275E-E39F-4201-B0C2-D60AB222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2060847"/>
            <a:ext cx="5043983" cy="4031977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Inexpensive</a:t>
            </a:r>
          </a:p>
          <a:p>
            <a:pPr lvl="1"/>
            <a:r>
              <a:rPr lang="en-GB" dirty="0"/>
              <a:t>Open source</a:t>
            </a:r>
          </a:p>
          <a:p>
            <a:pPr lvl="1"/>
            <a:r>
              <a:rPr lang="en-GB" dirty="0"/>
              <a:t>Independent finger movements</a:t>
            </a:r>
          </a:p>
          <a:p>
            <a:pPr lvl="1"/>
            <a:r>
              <a:rPr lang="en-GB" dirty="0"/>
              <a:t>Actuators with encoders for                     motor position feedback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3A3FA9-E363-41FD-817E-C85285B2D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7"/>
          <a:stretch/>
        </p:blipFill>
        <p:spPr>
          <a:xfrm>
            <a:off x="5652120" y="2026770"/>
            <a:ext cx="2874861" cy="4031977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39FA27AD-55F0-4C41-A82D-1BCA46348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1749164"/>
              </p:ext>
            </p:extLst>
          </p:nvPr>
        </p:nvGraphicFramePr>
        <p:xfrm>
          <a:off x="392113" y="1175152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Gears/Belts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7B7BE68E-E83C-4640-8779-393F308181EC}"/>
              </a:ext>
            </a:extLst>
          </p:cNvPr>
          <p:cNvSpPr txBox="1"/>
          <p:nvPr/>
        </p:nvSpPr>
        <p:spPr>
          <a:xfrm>
            <a:off x="6228184" y="605874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[7] The Six-DOF-Hand</a:t>
            </a:r>
          </a:p>
        </p:txBody>
      </p:sp>
    </p:spTree>
    <p:extLst>
      <p:ext uri="{BB962C8B-B14F-4D97-AF65-F5344CB8AC3E}">
        <p14:creationId xmlns:p14="http://schemas.microsoft.com/office/powerpoint/2010/main" val="238747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04F38-99A6-41CB-8B8B-943DD616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Bionic Hand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AF84368-198B-49FC-9952-9D4DC1C26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2060847"/>
            <a:ext cx="5043983" cy="4031977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Hybrid actuated with Brushless DC motors and Shape Memory Alloy (SMA)</a:t>
            </a:r>
          </a:p>
          <a:p>
            <a:pPr lvl="1"/>
            <a:r>
              <a:rPr lang="en-GB" dirty="0"/>
              <a:t>Close replication of the human hand        (with all structures, joints and tendons)</a:t>
            </a:r>
          </a:p>
          <a:p>
            <a:pPr lvl="1"/>
            <a:r>
              <a:rPr lang="en-GB" dirty="0"/>
              <a:t>24 degrees of freedom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06D605-5D50-4662-AD98-9A572F0CD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70" y="2152151"/>
            <a:ext cx="3403460" cy="3849368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27BF2122-3B29-4174-9096-EBBDF214C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035690"/>
              </p:ext>
            </p:extLst>
          </p:nvPr>
        </p:nvGraphicFramePr>
        <p:xfrm>
          <a:off x="392113" y="1175152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524778F-1FBA-44E8-B847-E33EC455774C}"/>
              </a:ext>
            </a:extLst>
          </p:cNvPr>
          <p:cNvSpPr txBox="1"/>
          <p:nvPr/>
        </p:nvSpPr>
        <p:spPr>
          <a:xfrm>
            <a:off x="6228184" y="601775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[13] The Bionic Hand</a:t>
            </a:r>
          </a:p>
        </p:txBody>
      </p:sp>
    </p:spTree>
    <p:extLst>
      <p:ext uri="{BB962C8B-B14F-4D97-AF65-F5344CB8AC3E}">
        <p14:creationId xmlns:p14="http://schemas.microsoft.com/office/powerpoint/2010/main" val="231295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04EE4-DEE5-47F1-B566-7A72D969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SoftHand</a:t>
            </a:r>
            <a:r>
              <a:rPr lang="en-GB" dirty="0"/>
              <a:t> Pro-D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A04649D-CA29-4F3D-82B1-9D8FC5535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2060847"/>
            <a:ext cx="5043983" cy="4031977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Strongly underactuated </a:t>
            </a:r>
            <a:r>
              <a:rPr lang="en-GB" dirty="0" err="1"/>
              <a:t>softhand</a:t>
            </a:r>
            <a:endParaRPr lang="en-GB" dirty="0"/>
          </a:p>
          <a:p>
            <a:pPr lvl="1"/>
            <a:r>
              <a:rPr lang="en-GB" dirty="0"/>
              <a:t>19 joints with only one single actuator</a:t>
            </a:r>
          </a:p>
          <a:p>
            <a:pPr lvl="1"/>
            <a:r>
              <a:rPr lang="en-GB" dirty="0"/>
              <a:t>Can move along two different synergistic directions to perform either precision or power grasp</a:t>
            </a:r>
          </a:p>
          <a:p>
            <a:pPr lvl="1"/>
            <a:r>
              <a:rPr lang="en-GB" dirty="0"/>
              <a:t>Decoding of movement intensions using the dynamic frequency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1A5ACF8-FCE5-4E6F-93EB-7BB8AC2F4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0" t="-1" r="3521" b="41776"/>
          <a:stretch/>
        </p:blipFill>
        <p:spPr>
          <a:xfrm>
            <a:off x="5756160" y="2492896"/>
            <a:ext cx="3092680" cy="3273776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490AFC7D-A4BB-4C20-8F4D-96C95B329E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907969"/>
              </p:ext>
            </p:extLst>
          </p:nvPr>
        </p:nvGraphicFramePr>
        <p:xfrm>
          <a:off x="392113" y="1175152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E758084-9EE7-42DD-B482-8CDB880788B4}"/>
              </a:ext>
            </a:extLst>
          </p:cNvPr>
          <p:cNvSpPr txBox="1"/>
          <p:nvPr/>
        </p:nvSpPr>
        <p:spPr>
          <a:xfrm>
            <a:off x="6300192" y="5851322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[14] The </a:t>
            </a:r>
            <a:r>
              <a:rPr lang="en-GB" sz="1200" dirty="0" err="1"/>
              <a:t>SoftHand</a:t>
            </a:r>
            <a:r>
              <a:rPr lang="en-GB" sz="1200" dirty="0"/>
              <a:t> Pro-D</a:t>
            </a:r>
          </a:p>
        </p:txBody>
      </p:sp>
    </p:spTree>
    <p:extLst>
      <p:ext uri="{BB962C8B-B14F-4D97-AF65-F5344CB8AC3E}">
        <p14:creationId xmlns:p14="http://schemas.microsoft.com/office/powerpoint/2010/main" val="363924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9351C-6952-4BE7-8508-0B1E30FA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Outline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5383BA-AD7A-4E9A-A230-744C4E2A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800"/>
          </a:p>
          <a:p>
            <a:r>
              <a:rPr lang="en-GB" sz="2800"/>
              <a:t>Motivation and Challenges</a:t>
            </a:r>
          </a:p>
          <a:p>
            <a:endParaRPr lang="en-GB" sz="2800"/>
          </a:p>
          <a:p>
            <a:r>
              <a:rPr lang="en-GB" sz="2800"/>
              <a:t>Overview of Hand Prostheses</a:t>
            </a:r>
          </a:p>
          <a:p>
            <a:endParaRPr lang="en-GB" sz="2800"/>
          </a:p>
          <a:p>
            <a:r>
              <a:rPr lang="en-GB" sz="2800"/>
              <a:t>Comparison of Hand Prostheses</a:t>
            </a:r>
          </a:p>
          <a:p>
            <a:endParaRPr lang="en-GB" sz="2800"/>
          </a:p>
          <a:p>
            <a:r>
              <a:rPr lang="en-GB" sz="2800"/>
              <a:t>Conclusion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97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B3A73-6299-443E-81F1-BE4CE5C6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UOMPro</a:t>
            </a:r>
            <a:endParaRPr lang="en-GB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969EAD5-0ED2-42DC-ACB6-AF84D213C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2060847"/>
            <a:ext cx="5043983" cy="4031977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Simple serial communication interface to link with high-level control methods</a:t>
            </a:r>
          </a:p>
          <a:p>
            <a:pPr lvl="1"/>
            <a:r>
              <a:rPr lang="en-GB" dirty="0"/>
              <a:t>The implemented low-level controller can handle individual finger position commands or hand grip pattern commands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9205F1-868F-46F6-A954-47F7CE8BD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4"/>
          <a:stretch/>
        </p:blipFill>
        <p:spPr>
          <a:xfrm>
            <a:off x="5990915" y="2510059"/>
            <a:ext cx="2623170" cy="3491260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CCCF227E-EC78-4387-9CF5-0A4DAE555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212915"/>
              </p:ext>
            </p:extLst>
          </p:nvPr>
        </p:nvGraphicFramePr>
        <p:xfrm>
          <a:off x="392113" y="1175152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FBE2E76-1DE7-405D-809D-73C8068380AB}"/>
              </a:ext>
            </a:extLst>
          </p:cNvPr>
          <p:cNvSpPr txBox="1"/>
          <p:nvPr/>
        </p:nvSpPr>
        <p:spPr>
          <a:xfrm>
            <a:off x="6525853" y="6039160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[15] The UOM-Pro</a:t>
            </a:r>
          </a:p>
        </p:txBody>
      </p:sp>
    </p:spTree>
    <p:extLst>
      <p:ext uri="{BB962C8B-B14F-4D97-AF65-F5344CB8AC3E}">
        <p14:creationId xmlns:p14="http://schemas.microsoft.com/office/powerpoint/2010/main" val="156829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90890-1381-4B6C-9741-194FFCD1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UOMPro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DC1B7F4-AF7E-43E9-8855-FF9AA0FF6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1" y="3064769"/>
            <a:ext cx="4089775" cy="290931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5CEFD2A-085D-4199-928F-CAB85398231C}"/>
              </a:ext>
            </a:extLst>
          </p:cNvPr>
          <p:cNvSpPr txBox="1">
            <a:spLocks/>
          </p:cNvSpPr>
          <p:nvPr/>
        </p:nvSpPr>
        <p:spPr bwMode="auto">
          <a:xfrm>
            <a:off x="390525" y="615190"/>
            <a:ext cx="5117579" cy="403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GB" kern="0" dirty="0"/>
          </a:p>
          <a:p>
            <a:endParaRPr lang="en-GB" kern="0" dirty="0"/>
          </a:p>
          <a:p>
            <a:endParaRPr lang="en-GB" kern="0" dirty="0"/>
          </a:p>
          <a:p>
            <a:r>
              <a:rPr lang="en-GB" kern="0" dirty="0"/>
              <a:t>Embedded system:</a:t>
            </a:r>
          </a:p>
          <a:p>
            <a:pPr lvl="1"/>
            <a:r>
              <a:rPr lang="en-GB" kern="0" dirty="0"/>
              <a:t>Low-level controller for closed-loop control of the motors using various control techniques</a:t>
            </a:r>
          </a:p>
          <a:p>
            <a:pPr lvl="1"/>
            <a:r>
              <a:rPr lang="en-GB" kern="0" dirty="0"/>
              <a:t>High-level controller to identify the motion intention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7E52199-550F-4BDC-ABBC-2B31B82B812D}"/>
              </a:ext>
            </a:extLst>
          </p:cNvPr>
          <p:cNvSpPr txBox="1"/>
          <p:nvPr/>
        </p:nvSpPr>
        <p:spPr>
          <a:xfrm>
            <a:off x="4932040" y="597408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[15] Embedded system of the </a:t>
            </a:r>
            <a:r>
              <a:rPr lang="en-GB" sz="1200" dirty="0" err="1"/>
              <a:t>UOMPro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16070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11995-A532-4B73-8875-1B205661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 Hap-2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0D62B89-631F-4F72-8C10-A72CFB229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2060847"/>
            <a:ext cx="5043983" cy="4031977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Self-adaption ability</a:t>
            </a:r>
          </a:p>
          <a:p>
            <a:pPr lvl="1"/>
            <a:r>
              <a:rPr lang="en-GB" dirty="0"/>
              <a:t>Finger mechanism is capable of generating passively different flexion/extension angles</a:t>
            </a:r>
          </a:p>
          <a:p>
            <a:pPr lvl="1"/>
            <a:r>
              <a:rPr lang="en-GB" dirty="0"/>
              <a:t>Fingers have under-actuation mechanism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7F3308-D43B-4D60-AE5C-AFCC6840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52186"/>
            <a:ext cx="3594275" cy="29944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03C8AB7-EA14-4BA8-9800-C3597D10A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5" y="4149080"/>
            <a:ext cx="4358991" cy="1806745"/>
          </a:xfrm>
          <a:prstGeom prst="rect">
            <a:avLst/>
          </a:prstGeom>
        </p:spPr>
      </p:pic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1F5F2563-12BB-45BD-A8A2-4B587375D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4749895"/>
              </p:ext>
            </p:extLst>
          </p:nvPr>
        </p:nvGraphicFramePr>
        <p:xfrm>
          <a:off x="392113" y="1198563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5F88E43A-C302-43EE-8DF0-79D6FADFC5F0}"/>
              </a:ext>
            </a:extLst>
          </p:cNvPr>
          <p:cNvSpPr txBox="1"/>
          <p:nvPr/>
        </p:nvSpPr>
        <p:spPr>
          <a:xfrm>
            <a:off x="6516216" y="5802844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[6] The MORA Hap-2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586BFAA-3CDD-4B34-B461-B8D3B9717B5D}"/>
              </a:ext>
            </a:extLst>
          </p:cNvPr>
          <p:cNvSpPr txBox="1"/>
          <p:nvPr/>
        </p:nvSpPr>
        <p:spPr>
          <a:xfrm>
            <a:off x="1043608" y="6022824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[6] Self-adaption mechanism of the MORA Hap-2</a:t>
            </a:r>
          </a:p>
        </p:txBody>
      </p:sp>
    </p:spTree>
    <p:extLst>
      <p:ext uri="{BB962C8B-B14F-4D97-AF65-F5344CB8AC3E}">
        <p14:creationId xmlns:p14="http://schemas.microsoft.com/office/powerpoint/2010/main" val="2912127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9351C-6952-4BE7-8508-0B1E30FA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5383BA-AD7A-4E9A-A230-744C4E2A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800" dirty="0"/>
          </a:p>
          <a:p>
            <a:r>
              <a:rPr lang="en-GB" sz="2800" dirty="0"/>
              <a:t>Motivation and Challenges</a:t>
            </a:r>
          </a:p>
          <a:p>
            <a:endParaRPr lang="en-GB" sz="2800" dirty="0"/>
          </a:p>
          <a:p>
            <a:r>
              <a:rPr lang="en-GB" sz="2800" dirty="0"/>
              <a:t>Overview of Hand Prostheses</a:t>
            </a:r>
          </a:p>
          <a:p>
            <a:endParaRPr lang="en-GB" sz="2800" dirty="0"/>
          </a:p>
          <a:p>
            <a:r>
              <a:rPr lang="en-GB" sz="2800" dirty="0"/>
              <a:t>Comparison of Hand Prostheses</a:t>
            </a:r>
          </a:p>
          <a:p>
            <a:endParaRPr lang="en-GB" sz="2800" dirty="0"/>
          </a:p>
          <a:p>
            <a:r>
              <a:rPr lang="en-GB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901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80CC8-3C75-4C83-AE27-FCF8557B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properties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4DDAF065-5FB2-42DA-82D6-A76F6D03A5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454602"/>
              </p:ext>
            </p:extLst>
          </p:nvPr>
        </p:nvGraphicFramePr>
        <p:xfrm>
          <a:off x="934740" y="1268760"/>
          <a:ext cx="7274520" cy="471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984">
                  <a:extLst>
                    <a:ext uri="{9D8B030D-6E8A-4147-A177-3AD203B41FA5}">
                      <a16:colId xmlns:a16="http://schemas.microsoft.com/office/drawing/2014/main" val="4238522776"/>
                    </a:ext>
                  </a:extLst>
                </a:gridCol>
                <a:gridCol w="1324809">
                  <a:extLst>
                    <a:ext uri="{9D8B030D-6E8A-4147-A177-3AD203B41FA5}">
                      <a16:colId xmlns:a16="http://schemas.microsoft.com/office/drawing/2014/main" val="28156933"/>
                    </a:ext>
                  </a:extLst>
                </a:gridCol>
                <a:gridCol w="3499727">
                  <a:extLst>
                    <a:ext uri="{9D8B030D-6E8A-4147-A177-3AD203B41FA5}">
                      <a16:colId xmlns:a16="http://schemas.microsoft.com/office/drawing/2014/main" val="2550622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Weight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Size (length x width x thickness in 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7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 x 98 x 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99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Hand of Bennett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 x 89 x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22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Hand of Zhang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159 x 79 x 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92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MyHand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 x 84 x 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AstoHand</a:t>
                      </a:r>
                      <a:r>
                        <a:rPr lang="en-GB" dirty="0"/>
                        <a:t> v.1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180 x 85 x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3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X-Hand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Human hand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Six-DOF-Hand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202 x 99 x 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27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Bionic 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30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SoftHand</a:t>
                      </a:r>
                      <a:r>
                        <a:rPr lang="en-GB" dirty="0"/>
                        <a:t> Pro-D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9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UOMPro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189 x 88 x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087278"/>
                  </a:ext>
                </a:extLst>
              </a:tr>
              <a:tr h="134808">
                <a:tc>
                  <a:txBody>
                    <a:bodyPr/>
                    <a:lstStyle/>
                    <a:p>
                      <a:r>
                        <a:rPr lang="en-GB" dirty="0"/>
                        <a:t>MORA Hap-2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 (fingers) x 83 x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13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354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74FEB-3D07-4205-B27B-D6B1A114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Finger Kinematics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5F79B5C-0BBB-4CCF-BD28-09E56758D8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66527"/>
              </p:ext>
            </p:extLst>
          </p:nvPr>
        </p:nvGraphicFramePr>
        <p:xfrm>
          <a:off x="827584" y="1196752"/>
          <a:ext cx="748883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442">
                  <a:extLst>
                    <a:ext uri="{9D8B030D-6E8A-4147-A177-3AD203B41FA5}">
                      <a16:colId xmlns:a16="http://schemas.microsoft.com/office/drawing/2014/main" val="4238522776"/>
                    </a:ext>
                  </a:extLst>
                </a:gridCol>
                <a:gridCol w="2311421">
                  <a:extLst>
                    <a:ext uri="{9D8B030D-6E8A-4147-A177-3AD203B41FA5}">
                      <a16:colId xmlns:a16="http://schemas.microsoft.com/office/drawing/2014/main" val="2511789211"/>
                    </a:ext>
                  </a:extLst>
                </a:gridCol>
                <a:gridCol w="921588">
                  <a:extLst>
                    <a:ext uri="{9D8B030D-6E8A-4147-A177-3AD203B41FA5}">
                      <a16:colId xmlns:a16="http://schemas.microsoft.com/office/drawing/2014/main" val="28156933"/>
                    </a:ext>
                  </a:extLst>
                </a:gridCol>
                <a:gridCol w="759989">
                  <a:extLst>
                    <a:ext uri="{9D8B030D-6E8A-4147-A177-3AD203B41FA5}">
                      <a16:colId xmlns:a16="http://schemas.microsoft.com/office/drawing/2014/main" val="2141231665"/>
                    </a:ext>
                  </a:extLst>
                </a:gridCol>
                <a:gridCol w="874392">
                  <a:extLst>
                    <a:ext uri="{9D8B030D-6E8A-4147-A177-3AD203B41FA5}">
                      <a16:colId xmlns:a16="http://schemas.microsoft.com/office/drawing/2014/main" val="1336784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Number of Joints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GB" dirty="0"/>
                        <a:t>Joints per Finger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7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99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04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Hand of Bennett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22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Hand of Zhang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92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MyHand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AstoHand</a:t>
                      </a:r>
                      <a:r>
                        <a:rPr lang="en-GB" dirty="0"/>
                        <a:t> v.1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3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X-Hand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Six-DOF-Hand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27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Bionic 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30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SoftHand</a:t>
                      </a:r>
                      <a:r>
                        <a:rPr lang="en-GB" dirty="0"/>
                        <a:t> Pro-D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9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UOMPro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08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MORA Hap-2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13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85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C97E0-457E-4288-B362-C6B51BB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Actuation and Transmission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AA47D58F-76F4-4B4B-9273-42DAFD2E6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197254"/>
              </p:ext>
            </p:extLst>
          </p:nvPr>
        </p:nvGraphicFramePr>
        <p:xfrm>
          <a:off x="1511660" y="1124744"/>
          <a:ext cx="6120680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789">
                  <a:extLst>
                    <a:ext uri="{9D8B030D-6E8A-4147-A177-3AD203B41FA5}">
                      <a16:colId xmlns:a16="http://schemas.microsoft.com/office/drawing/2014/main" val="4238522776"/>
                    </a:ext>
                  </a:extLst>
                </a:gridCol>
                <a:gridCol w="1347300">
                  <a:extLst>
                    <a:ext uri="{9D8B030D-6E8A-4147-A177-3AD203B41FA5}">
                      <a16:colId xmlns:a16="http://schemas.microsoft.com/office/drawing/2014/main" val="2550622600"/>
                    </a:ext>
                  </a:extLst>
                </a:gridCol>
                <a:gridCol w="2227591">
                  <a:extLst>
                    <a:ext uri="{9D8B030D-6E8A-4147-A177-3AD203B41FA5}">
                      <a16:colId xmlns:a16="http://schemas.microsoft.com/office/drawing/2014/main" val="4180666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7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04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Hand of Bennett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227075"/>
                  </a:ext>
                </a:extLst>
              </a:tr>
              <a:tr h="346432">
                <a:tc>
                  <a:txBody>
                    <a:bodyPr/>
                    <a:lstStyle/>
                    <a:p>
                      <a:r>
                        <a:rPr lang="en-GB" dirty="0"/>
                        <a:t>Hand of Zhang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92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MyHand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linkage,</a:t>
                      </a:r>
                    </a:p>
                    <a:p>
                      <a:r>
                        <a:rPr lang="en-GB" dirty="0"/>
                        <a:t>Geneva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AstoHand</a:t>
                      </a:r>
                      <a:r>
                        <a:rPr lang="en-GB" dirty="0"/>
                        <a:t> v.1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3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X-Hand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Six-DOF-Hand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Gears / Belts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27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Bionic 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30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SoftHand</a:t>
                      </a:r>
                      <a:r>
                        <a:rPr lang="en-GB" dirty="0"/>
                        <a:t> Pro-D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9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UOMPro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08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MORA Hap-2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13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06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E9E42-A3B8-4C48-8382-15A1A2F5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6B69CD-3EE3-4A2D-9D54-4152B845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2" y="1376772"/>
            <a:ext cx="4243459" cy="424345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E276C40-81B7-4DAE-A668-CA89641A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19" y="1376772"/>
            <a:ext cx="4243459" cy="4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08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CBD68D-E392-47D5-A4FE-6923BFEC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Grasping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624E4-45E9-48F9-9FB5-139D5B883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of the hands are capable of performing the known grasping patterns: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Power grasp</a:t>
            </a:r>
          </a:p>
          <a:p>
            <a:pPr lvl="1"/>
            <a:r>
              <a:rPr lang="en-GB" dirty="0"/>
              <a:t>Precision grasp</a:t>
            </a:r>
          </a:p>
          <a:p>
            <a:pPr lvl="1"/>
            <a:r>
              <a:rPr lang="en-GB" dirty="0"/>
              <a:t>Lateral grasp</a:t>
            </a:r>
          </a:p>
          <a:p>
            <a:pPr lvl="1"/>
            <a:r>
              <a:rPr lang="en-GB" dirty="0"/>
              <a:t>Hook grasp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dirty="0"/>
              <a:t>The MORA Hap-2 is mainly developed for power and hook grasp</a:t>
            </a:r>
          </a:p>
          <a:p>
            <a:r>
              <a:rPr lang="en-GB" dirty="0"/>
              <a:t>The </a:t>
            </a:r>
            <a:r>
              <a:rPr lang="en-GB" dirty="0" err="1"/>
              <a:t>SoftHand</a:t>
            </a:r>
            <a:r>
              <a:rPr lang="en-GB" dirty="0"/>
              <a:t> Pro-D with its single actuator can                                               perform power and precision grasps</a:t>
            </a:r>
          </a:p>
        </p:txBody>
      </p:sp>
      <p:pic>
        <p:nvPicPr>
          <p:cNvPr id="4" name="benne multimedia file">
            <a:hlinkClick r:id="" action="ppaction://media"/>
            <a:extLst>
              <a:ext uri="{FF2B5EF4-FFF2-40B4-BE49-F238E27FC236}">
                <a16:creationId xmlns:a16="http://schemas.microsoft.com/office/drawing/2014/main" id="{400A7F0C-783F-4CB5-A60D-2D708B6811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1628800"/>
            <a:ext cx="5632625" cy="3168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7C79898-2129-4D94-8932-67F6E8F278AE}"/>
              </a:ext>
            </a:extLst>
          </p:cNvPr>
          <p:cNvSpPr txBox="1"/>
          <p:nvPr/>
        </p:nvSpPr>
        <p:spPr>
          <a:xfrm>
            <a:off x="5148064" y="4782954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[8] Hand of Bennet et al.</a:t>
            </a:r>
          </a:p>
        </p:txBody>
      </p:sp>
    </p:spTree>
    <p:extLst>
      <p:ext uri="{BB962C8B-B14F-4D97-AF65-F5344CB8AC3E}">
        <p14:creationId xmlns:p14="http://schemas.microsoft.com/office/powerpoint/2010/main" val="311961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67CAA-1DCA-4FE1-827D-34619D05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Dynamics</a:t>
            </a:r>
          </a:p>
        </p:txBody>
      </p:sp>
      <p:graphicFrame>
        <p:nvGraphicFramePr>
          <p:cNvPr id="5" name="Inhaltsplatzhalter 3">
            <a:extLst>
              <a:ext uri="{FF2B5EF4-FFF2-40B4-BE49-F238E27FC236}">
                <a16:creationId xmlns:a16="http://schemas.microsoft.com/office/drawing/2014/main" id="{1B9583E7-EE82-4B2B-9BCB-0933E0841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4183"/>
              </p:ext>
            </p:extLst>
          </p:nvPr>
        </p:nvGraphicFramePr>
        <p:xfrm>
          <a:off x="971600" y="1124744"/>
          <a:ext cx="7200800" cy="508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874">
                  <a:extLst>
                    <a:ext uri="{9D8B030D-6E8A-4147-A177-3AD203B41FA5}">
                      <a16:colId xmlns:a16="http://schemas.microsoft.com/office/drawing/2014/main" val="4238522776"/>
                    </a:ext>
                  </a:extLst>
                </a:gridCol>
                <a:gridCol w="1226602">
                  <a:extLst>
                    <a:ext uri="{9D8B030D-6E8A-4147-A177-3AD203B41FA5}">
                      <a16:colId xmlns:a16="http://schemas.microsoft.com/office/drawing/2014/main" val="2550622600"/>
                    </a:ext>
                  </a:extLst>
                </a:gridCol>
                <a:gridCol w="1311196">
                  <a:extLst>
                    <a:ext uri="{9D8B030D-6E8A-4147-A177-3AD203B41FA5}">
                      <a16:colId xmlns:a16="http://schemas.microsoft.com/office/drawing/2014/main" val="3110815117"/>
                    </a:ext>
                  </a:extLst>
                </a:gridCol>
                <a:gridCol w="1829128">
                  <a:extLst>
                    <a:ext uri="{9D8B030D-6E8A-4147-A177-3AD203B41FA5}">
                      <a16:colId xmlns:a16="http://schemas.microsoft.com/office/drawing/2014/main" val="4180666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dirty="0"/>
                        <a:t>Individual </a:t>
                      </a:r>
                    </a:p>
                    <a:p>
                      <a:r>
                        <a:rPr lang="en-GB" dirty="0"/>
                        <a:t>Finger Force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7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Thumb / 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02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4.2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4.2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250 °/s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04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Hand of Bennett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25-30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227075"/>
                  </a:ext>
                </a:extLst>
              </a:tr>
              <a:tr h="346432">
                <a:tc>
                  <a:txBody>
                    <a:bodyPr/>
                    <a:lstStyle/>
                    <a:p>
                      <a:r>
                        <a:rPr lang="en-GB" dirty="0"/>
                        <a:t>Hand of Zhang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4.3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68-118 °/s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92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MyHand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31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160-250 °/s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AstoHand</a:t>
                      </a:r>
                      <a:r>
                        <a:rPr lang="en-GB" dirty="0"/>
                        <a:t> v.1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3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X-Hand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Six-DOF-Hand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4.1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4.1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128 °/s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27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Bionic 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30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SoftHand</a:t>
                      </a:r>
                      <a:r>
                        <a:rPr lang="en-GB" dirty="0"/>
                        <a:t> Pro-D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9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UOMPro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08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MORA Hap-2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13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83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en-GB" dirty="0"/>
              <a:t>Why myoelectric hand prostheses?</a:t>
            </a:r>
          </a:p>
          <a:p>
            <a:pPr lvl="1"/>
            <a:r>
              <a:rPr lang="en-GB" dirty="0"/>
              <a:t>Make a normal life possible for amputees</a:t>
            </a:r>
          </a:p>
          <a:p>
            <a:pPr lvl="1"/>
            <a:r>
              <a:rPr lang="en-GB" dirty="0"/>
              <a:t>Enable users to perform different grasps </a:t>
            </a:r>
          </a:p>
          <a:p>
            <a:pPr marL="476250" lvl="1" indent="0">
              <a:buNone/>
            </a:pPr>
            <a:r>
              <a:rPr lang="en-GB" dirty="0"/>
              <a:t>      for activities of daily living (ADLs)</a:t>
            </a:r>
          </a:p>
          <a:p>
            <a:pPr lvl="1"/>
            <a:r>
              <a:rPr lang="en-GB" dirty="0"/>
              <a:t>Allow the user to control the hand through </a:t>
            </a:r>
          </a:p>
          <a:p>
            <a:pPr marL="476250" lvl="1" indent="0">
              <a:buNone/>
            </a:pPr>
            <a:r>
              <a:rPr lang="en-GB" dirty="0"/>
              <a:t>      muscle contraction (with EMG)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37541F-40AB-44C7-B051-DD325D717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" y="3906738"/>
            <a:ext cx="7810500" cy="21145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0CFD33D-FB99-41D0-80AC-99D131260F16}"/>
              </a:ext>
            </a:extLst>
          </p:cNvPr>
          <p:cNvSpPr txBox="1"/>
          <p:nvPr/>
        </p:nvSpPr>
        <p:spPr>
          <a:xfrm>
            <a:off x="3126036" y="602128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[1] The Tact applying different grasps</a:t>
            </a:r>
          </a:p>
        </p:txBody>
      </p:sp>
    </p:spTree>
    <p:extLst>
      <p:ext uri="{BB962C8B-B14F-4D97-AF65-F5344CB8AC3E}">
        <p14:creationId xmlns:p14="http://schemas.microsoft.com/office/powerpoint/2010/main" val="2987950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1D4D2-71A2-49A9-AA6F-1C5E19C4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Sensory systems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AB92A-2562-43DB-A70F-27771BBE2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hand of Zhang et al. is the only hand with integrated sensors</a:t>
            </a:r>
          </a:p>
          <a:p>
            <a:endParaRPr lang="en-GB" dirty="0"/>
          </a:p>
          <a:p>
            <a:r>
              <a:rPr lang="en-GB" dirty="0"/>
              <a:t>Four hands use motor encoder signals for force, speed and position feedback </a:t>
            </a:r>
            <a:r>
              <a:rPr lang="en-GB" sz="1800" dirty="0"/>
              <a:t>(Hand of Bennet et al., SSSA-</a:t>
            </a:r>
            <a:r>
              <a:rPr lang="en-GB" sz="1800" dirty="0" err="1"/>
              <a:t>MyHand</a:t>
            </a:r>
            <a:r>
              <a:rPr lang="en-GB" sz="1800" dirty="0"/>
              <a:t>, Six-DOF-Hand, </a:t>
            </a:r>
            <a:r>
              <a:rPr lang="en-GB" sz="1800" dirty="0" err="1"/>
              <a:t>UOMPro</a:t>
            </a:r>
            <a:r>
              <a:rPr lang="en-GB" sz="1800" dirty="0"/>
              <a:t>)</a:t>
            </a:r>
          </a:p>
          <a:p>
            <a:endParaRPr lang="en-GB" dirty="0"/>
          </a:p>
          <a:p>
            <a:r>
              <a:rPr lang="en-GB" dirty="0"/>
              <a:t>Three hands are designed for future integration of touch sensors in the fingertips </a:t>
            </a:r>
            <a:r>
              <a:rPr lang="en-GB" sz="1800" dirty="0"/>
              <a:t>(SSSA-</a:t>
            </a:r>
            <a:r>
              <a:rPr lang="en-GB" sz="1800" dirty="0" err="1"/>
              <a:t>MyHand</a:t>
            </a:r>
            <a:r>
              <a:rPr lang="en-GB" sz="1800" dirty="0"/>
              <a:t>, Six-DOF-Hand, </a:t>
            </a:r>
            <a:r>
              <a:rPr lang="en-GB" sz="1800" dirty="0" err="1"/>
              <a:t>UOMPro</a:t>
            </a:r>
            <a:r>
              <a:rPr lang="en-GB" sz="1800" dirty="0"/>
              <a:t>)</a:t>
            </a:r>
          </a:p>
          <a:p>
            <a:endParaRPr lang="en-GB" dirty="0"/>
          </a:p>
          <a:p>
            <a:r>
              <a:rPr lang="en-GB" dirty="0"/>
              <a:t>The SSSA-</a:t>
            </a:r>
            <a:r>
              <a:rPr lang="en-GB" dirty="0" err="1"/>
              <a:t>MyHand</a:t>
            </a:r>
            <a:r>
              <a:rPr lang="en-GB" dirty="0"/>
              <a:t> has outputs for connection with a vibrotactile sensory feedback interface</a:t>
            </a:r>
          </a:p>
        </p:txBody>
      </p:sp>
    </p:spTree>
    <p:extLst>
      <p:ext uri="{BB962C8B-B14F-4D97-AF65-F5344CB8AC3E}">
        <p14:creationId xmlns:p14="http://schemas.microsoft.com/office/powerpoint/2010/main" val="61954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F1215-F6A9-4280-A251-0A6801A4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Embedded systems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9411A-7329-4F15-A5BC-37DD402A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For five hands an embedded system is specified</a:t>
            </a:r>
          </a:p>
          <a:p>
            <a:endParaRPr lang="en-GB" dirty="0"/>
          </a:p>
          <a:p>
            <a:r>
              <a:rPr lang="en-GB" dirty="0"/>
              <a:t>The systems consist of:</a:t>
            </a:r>
          </a:p>
          <a:p>
            <a:pPr lvl="1"/>
            <a:r>
              <a:rPr lang="en-GB" dirty="0"/>
              <a:t>A high-level controller outside of the hand to generate                                     motor position / grip pattern commands</a:t>
            </a:r>
          </a:p>
          <a:p>
            <a:pPr lvl="1"/>
            <a:r>
              <a:rPr lang="en-GB" dirty="0"/>
              <a:t>An embedded low-level controller to control the motors                                      and receive sensor feedback</a:t>
            </a:r>
          </a:p>
          <a:p>
            <a:endParaRPr lang="en-GB" dirty="0"/>
          </a:p>
          <a:p>
            <a:r>
              <a:rPr lang="en-GB" dirty="0"/>
              <a:t>In the </a:t>
            </a:r>
            <a:r>
              <a:rPr lang="en-GB" dirty="0" err="1"/>
              <a:t>MyHand</a:t>
            </a:r>
            <a:r>
              <a:rPr lang="en-GB" dirty="0"/>
              <a:t> the low-level controller is divided into master and slave</a:t>
            </a:r>
          </a:p>
          <a:p>
            <a:pPr lvl="1"/>
            <a:r>
              <a:rPr lang="en-GB" dirty="0"/>
              <a:t>The master implements the finite-state machine and controls the motors</a:t>
            </a:r>
          </a:p>
          <a:p>
            <a:pPr lvl="1"/>
            <a:r>
              <a:rPr lang="en-GB" dirty="0"/>
              <a:t>The slave receives sensor feedback and passes it to the master</a:t>
            </a:r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283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9351C-6952-4BE7-8508-0B1E30FA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5383BA-AD7A-4E9A-A230-744C4E2A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800" dirty="0"/>
          </a:p>
          <a:p>
            <a:r>
              <a:rPr lang="en-GB" sz="2800" dirty="0"/>
              <a:t>Motivation and Challenges</a:t>
            </a:r>
          </a:p>
          <a:p>
            <a:endParaRPr lang="en-GB" sz="2800" dirty="0"/>
          </a:p>
          <a:p>
            <a:r>
              <a:rPr lang="en-GB" sz="2800" dirty="0"/>
              <a:t>Overview of Hand Prostheses</a:t>
            </a:r>
          </a:p>
          <a:p>
            <a:endParaRPr lang="en-GB" sz="2800" dirty="0"/>
          </a:p>
          <a:p>
            <a:r>
              <a:rPr lang="en-GB" sz="2800" dirty="0"/>
              <a:t>Comparison of Hand Prostheses</a:t>
            </a:r>
          </a:p>
          <a:p>
            <a:endParaRPr lang="en-GB" sz="2800" dirty="0"/>
          </a:p>
          <a:p>
            <a:r>
              <a:rPr lang="en-GB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6860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9BC36-A03F-432F-8B19-1CD514ED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D864B-4174-47BF-BF5A-2D286D2C2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1198563"/>
            <a:ext cx="8284343" cy="4894262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There are still a lot of open problems in designing myoelectric hand prostheses</a:t>
            </a:r>
          </a:p>
          <a:p>
            <a:endParaRPr lang="en-GB" dirty="0"/>
          </a:p>
          <a:p>
            <a:r>
              <a:rPr lang="en-GB" dirty="0"/>
              <a:t>Many research groups develop prosthetic hands with new features</a:t>
            </a:r>
          </a:p>
          <a:p>
            <a:endParaRPr lang="en-GB" dirty="0"/>
          </a:p>
          <a:p>
            <a:r>
              <a:rPr lang="en-GB" dirty="0"/>
              <a:t>The main goal in the last years was to develop preferably low-cost protheses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Most research groups currently focus mainly on one novel design approach in their hand design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Only a few groups tried to incorporate intelligent functions</a:t>
            </a:r>
          </a:p>
        </p:txBody>
      </p:sp>
    </p:spTree>
    <p:extLst>
      <p:ext uri="{BB962C8B-B14F-4D97-AF65-F5344CB8AC3E}">
        <p14:creationId xmlns:p14="http://schemas.microsoft.com/office/powerpoint/2010/main" val="495516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6BA991-9E41-4CCC-9D5B-FF1A192A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948" y="2780928"/>
            <a:ext cx="6124103" cy="561975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814289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13E79-9CB7-4B61-A480-3A49AF92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99A495-68C7-4FA8-A6D8-B45F84FE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1198562"/>
            <a:ext cx="8356600" cy="5182765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[1] </a:t>
            </a:r>
            <a:r>
              <a:rPr lang="en-US" sz="1800" dirty="0"/>
              <a:t>P. Slade, A. Akhtar, M. Nguyen, and T. </a:t>
            </a:r>
            <a:r>
              <a:rPr lang="en-US" sz="1800" dirty="0" err="1"/>
              <a:t>Bretl</a:t>
            </a:r>
            <a:r>
              <a:rPr lang="en-US" sz="1800" dirty="0"/>
              <a:t>, “Tact: Design and performance of an open-source, affordable, myoelectric prosthetic hand”, 2015.</a:t>
            </a:r>
          </a:p>
          <a:p>
            <a:pPr marL="0" indent="0">
              <a:buNone/>
            </a:pPr>
            <a:r>
              <a:rPr lang="en-US" sz="1800" dirty="0"/>
              <a:t>[2] J. T. Belter, “Mechanical design and performance specifications of anthropomorphic prosthetic hands: A review”, 2013.</a:t>
            </a:r>
          </a:p>
          <a:p>
            <a:pPr marL="0" indent="0">
              <a:buNone/>
            </a:pPr>
            <a:r>
              <a:rPr lang="en-US" sz="1800" dirty="0"/>
              <a:t>[3] R. Chandler, C. </a:t>
            </a:r>
            <a:r>
              <a:rPr lang="en-US" sz="1800" dirty="0" err="1"/>
              <a:t>Clauser</a:t>
            </a:r>
            <a:r>
              <a:rPr lang="en-US" sz="1800" dirty="0"/>
              <a:t>, J. McConville, H. Reynolds, and J. Young, “Investigation of inertial properties of the human body”, 1975.</a:t>
            </a:r>
          </a:p>
          <a:p>
            <a:pPr marL="0" indent="0">
              <a:buNone/>
            </a:pPr>
            <a:r>
              <a:rPr lang="en-US" sz="1800" dirty="0"/>
              <a:t>[4] RF. Weir, “Design of artificial arms and hands for prosthetic applications”, 2003.</a:t>
            </a:r>
          </a:p>
          <a:p>
            <a:pPr marL="0" indent="0">
              <a:buNone/>
            </a:pPr>
            <a:r>
              <a:rPr lang="en-US" sz="1800" dirty="0"/>
              <a:t>[5] https://i.pinimg.com/originals/24/1a/70/241a707d8351f8870950946df16a261e.jpg</a:t>
            </a:r>
          </a:p>
          <a:p>
            <a:pPr marL="0" indent="0">
              <a:buNone/>
            </a:pPr>
            <a:r>
              <a:rPr lang="en-US" sz="1800" dirty="0"/>
              <a:t>[6] R. A. R. C. Gopura, D. S. V. </a:t>
            </a:r>
            <a:r>
              <a:rPr lang="en-US" sz="1800" dirty="0" err="1"/>
              <a:t>Bandara</a:t>
            </a:r>
            <a:r>
              <a:rPr lang="en-US" sz="1800" dirty="0"/>
              <a:t>, N. P. A. </a:t>
            </a:r>
            <a:r>
              <a:rPr lang="en-US" sz="1800" dirty="0" err="1"/>
              <a:t>Gunasekera</a:t>
            </a:r>
            <a:r>
              <a:rPr lang="en-US" sz="1800" dirty="0"/>
              <a:t>, V. H. </a:t>
            </a:r>
            <a:r>
              <a:rPr lang="en-US" sz="1800" dirty="0" err="1"/>
              <a:t>Hapuarachchi</a:t>
            </a:r>
            <a:r>
              <a:rPr lang="en-US" sz="1800" dirty="0"/>
              <a:t>, and B. S. </a:t>
            </a:r>
            <a:r>
              <a:rPr lang="en-US" sz="1800" dirty="0" err="1"/>
              <a:t>Ariyarathna</a:t>
            </a:r>
            <a:r>
              <a:rPr lang="en-US" sz="1800" dirty="0"/>
              <a:t>, “A prosthetic hand with self-adaptive fingers”, 2017.</a:t>
            </a:r>
          </a:p>
          <a:p>
            <a:pPr marL="0" indent="0">
              <a:buNone/>
            </a:pPr>
            <a:r>
              <a:rPr lang="en-US" sz="1800" dirty="0"/>
              <a:t>[7] E. </a:t>
            </a:r>
            <a:r>
              <a:rPr lang="en-US" sz="1800" dirty="0" err="1"/>
              <a:t>Krausz</a:t>
            </a:r>
            <a:r>
              <a:rPr lang="en-US" sz="1800" dirty="0"/>
              <a:t>, R. A. L. </a:t>
            </a:r>
            <a:r>
              <a:rPr lang="en-US" sz="1800" dirty="0" err="1"/>
              <a:t>Rorrer</a:t>
            </a:r>
            <a:r>
              <a:rPr lang="en-US" sz="1800" dirty="0"/>
              <a:t>, and R. F. f. Weir, “Design and fabrication of a six degree-of-freedom open source hand”, 2016.</a:t>
            </a:r>
          </a:p>
          <a:p>
            <a:pPr marL="0" indent="0">
              <a:buNone/>
            </a:pPr>
            <a:r>
              <a:rPr lang="en-US" sz="1800" dirty="0"/>
              <a:t>[8] D. A. Bennett, S. A. </a:t>
            </a:r>
            <a:r>
              <a:rPr lang="en-US" sz="1800" dirty="0" err="1"/>
              <a:t>Dalley</a:t>
            </a:r>
            <a:r>
              <a:rPr lang="en-US" sz="1800" dirty="0"/>
              <a:t>, D. Truex, and M. Goldfarb, “A multi-</a:t>
            </a:r>
          </a:p>
          <a:p>
            <a:pPr marL="0" indent="0">
              <a:buNone/>
            </a:pPr>
            <a:r>
              <a:rPr lang="en-US" sz="1800" dirty="0"/>
              <a:t>grasp hand prosthesis for providing precision and conformal grasps”, 2015.</a:t>
            </a:r>
          </a:p>
          <a:p>
            <a:pPr marL="0" indent="0">
              <a:buNone/>
            </a:pPr>
            <a:r>
              <a:rPr lang="en-US" sz="1800" dirty="0"/>
              <a:t>[9] T. Zhang, X. Q. Wang, L. Jiang, X. Wu, W. Feng, D. Zhou, and H. Liu, “Biomechatronic design and control of an anthropomorphic artificial hand for prosthetic applications”, 2016.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213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61520-8FB9-4C03-8480-EEBBD192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[2]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488FB-16FE-49DD-9073-193F1F5BA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268760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[10] M. </a:t>
            </a:r>
            <a:r>
              <a:rPr lang="en-US" sz="1800" dirty="0" err="1"/>
              <a:t>Controzzi</a:t>
            </a:r>
            <a:r>
              <a:rPr lang="en-US" sz="1800" dirty="0"/>
              <a:t>, F. Clemente, D. Barone, A. </a:t>
            </a:r>
            <a:r>
              <a:rPr lang="en-US" sz="1800" dirty="0" err="1"/>
              <a:t>Ghionzoli</a:t>
            </a:r>
            <a:r>
              <a:rPr lang="en-US" sz="1800" dirty="0"/>
              <a:t>, and C. Cipriani, “The </a:t>
            </a:r>
            <a:r>
              <a:rPr lang="en-US" sz="1800" dirty="0" err="1"/>
              <a:t>sssa-myhand</a:t>
            </a:r>
            <a:r>
              <a:rPr lang="en-US" sz="1800" dirty="0"/>
              <a:t>: A dexterous lightweight myoelectric hand prosthesis”, 2017.</a:t>
            </a:r>
          </a:p>
          <a:p>
            <a:pPr marL="0" indent="0">
              <a:buNone/>
            </a:pPr>
            <a:r>
              <a:rPr lang="en-US" sz="1800" dirty="0"/>
              <a:t>[11] M. </a:t>
            </a:r>
            <a:r>
              <a:rPr lang="en-US" sz="1800" dirty="0" err="1"/>
              <a:t>Ariyanto</a:t>
            </a:r>
            <a:r>
              <a:rPr lang="en-US" sz="1800" dirty="0"/>
              <a:t>, </a:t>
            </a:r>
            <a:r>
              <a:rPr lang="en-US" sz="1800" dirty="0" err="1"/>
              <a:t>Munadi</a:t>
            </a:r>
            <a:r>
              <a:rPr lang="en-US" sz="1800" dirty="0"/>
              <a:t>, G. D. </a:t>
            </a:r>
            <a:r>
              <a:rPr lang="en-US" sz="1800" dirty="0" err="1"/>
              <a:t>Haryadi</a:t>
            </a:r>
            <a:r>
              <a:rPr lang="en-US" sz="1800" dirty="0"/>
              <a:t>, R. Ismail, J. A. </a:t>
            </a:r>
            <a:r>
              <a:rPr lang="en-US" sz="1800" dirty="0" err="1"/>
              <a:t>Pakpahan</a:t>
            </a:r>
            <a:r>
              <a:rPr lang="en-US" sz="1800" dirty="0"/>
              <a:t>, and K. A. </a:t>
            </a:r>
            <a:r>
              <a:rPr lang="en-US" sz="1800" dirty="0" err="1"/>
              <a:t>Mustaqim</a:t>
            </a:r>
            <a:r>
              <a:rPr lang="en-US" sz="1800" dirty="0"/>
              <a:t>, “A low cost anthropomorphic prosthetic hand using dc micro metal gear motor”, 2016.</a:t>
            </a:r>
          </a:p>
          <a:p>
            <a:pPr marL="0" indent="0">
              <a:buNone/>
            </a:pPr>
            <a:r>
              <a:rPr lang="en-US" sz="1800" dirty="0"/>
              <a:t>[12] H. </a:t>
            </a:r>
            <a:r>
              <a:rPr lang="en-US" sz="1800" dirty="0" err="1"/>
              <a:t>Xiong</a:t>
            </a:r>
            <a:r>
              <a:rPr lang="en-US" sz="1800" dirty="0"/>
              <a:t>, W. R. Chen, B. Y. Sun, M. J. Liu, S. G. Yue, and W. B. Chen, “Design and implementation of an anthropomorphic hand for replicating human grasping functions”, 2016.</a:t>
            </a:r>
          </a:p>
          <a:p>
            <a:pPr marL="0" indent="0">
              <a:buNone/>
            </a:pPr>
            <a:r>
              <a:rPr lang="en-US" sz="1800" dirty="0"/>
              <a:t>[13] A. </a:t>
            </a:r>
            <a:r>
              <a:rPr lang="en-US" sz="1800" dirty="0" err="1"/>
              <a:t>Atasoy</a:t>
            </a:r>
            <a:r>
              <a:rPr lang="en-US" sz="1800" dirty="0"/>
              <a:t>, E. Kaya, E. </a:t>
            </a:r>
            <a:r>
              <a:rPr lang="en-US" sz="1800" dirty="0" err="1"/>
              <a:t>Toptas</a:t>
            </a:r>
            <a:r>
              <a:rPr lang="en-US" sz="1800" dirty="0"/>
              <a:t>, S. </a:t>
            </a:r>
            <a:r>
              <a:rPr lang="en-US" sz="1800" dirty="0" err="1"/>
              <a:t>Kuchimov</a:t>
            </a:r>
            <a:r>
              <a:rPr lang="en-US" sz="1800" dirty="0"/>
              <a:t>, E. </a:t>
            </a:r>
            <a:r>
              <a:rPr lang="en-US" sz="1800" dirty="0" err="1"/>
              <a:t>Kaplanoglu</a:t>
            </a:r>
            <a:r>
              <a:rPr lang="en-US" sz="1800" dirty="0"/>
              <a:t>, and M. </a:t>
            </a:r>
            <a:r>
              <a:rPr lang="en-US" sz="1800" dirty="0" err="1"/>
              <a:t>Ozkan</a:t>
            </a:r>
            <a:r>
              <a:rPr lang="en-US" sz="1800" dirty="0"/>
              <a:t>, “24 </a:t>
            </a:r>
            <a:r>
              <a:rPr lang="en-US" sz="1800" dirty="0" err="1"/>
              <a:t>dof</a:t>
            </a:r>
            <a:r>
              <a:rPr lang="en-US" sz="1800" dirty="0"/>
              <a:t> </a:t>
            </a:r>
            <a:r>
              <a:rPr lang="en-US" sz="1800" dirty="0" err="1"/>
              <a:t>emg</a:t>
            </a:r>
            <a:r>
              <a:rPr lang="en-US" sz="1800" dirty="0"/>
              <a:t> controlled hybrid actuated prosthetic hand”, 2016.</a:t>
            </a:r>
          </a:p>
          <a:p>
            <a:pPr marL="0" indent="0">
              <a:buNone/>
            </a:pPr>
            <a:r>
              <a:rPr lang="en-US" sz="1800" dirty="0"/>
              <a:t>[14] C. Piazza, C. D. Santina, M. Catalano, G. </a:t>
            </a:r>
            <a:r>
              <a:rPr lang="en-US" sz="1800" dirty="0" err="1"/>
              <a:t>Grioli</a:t>
            </a:r>
            <a:r>
              <a:rPr lang="en-US" sz="1800" dirty="0"/>
              <a:t>, M. </a:t>
            </a:r>
            <a:r>
              <a:rPr lang="en-US" sz="1800" dirty="0" err="1"/>
              <a:t>Garabini</a:t>
            </a:r>
            <a:r>
              <a:rPr lang="en-US" sz="1800" dirty="0"/>
              <a:t>, and A. </a:t>
            </a:r>
            <a:r>
              <a:rPr lang="en-US" sz="1800" dirty="0" err="1"/>
              <a:t>Bicchi</a:t>
            </a:r>
            <a:r>
              <a:rPr lang="en-US" sz="1800" dirty="0"/>
              <a:t>, “</a:t>
            </a:r>
            <a:r>
              <a:rPr lang="en-US" sz="1800" dirty="0" err="1"/>
              <a:t>Softhand</a:t>
            </a:r>
            <a:r>
              <a:rPr lang="en-US" sz="1800" dirty="0"/>
              <a:t> pro-d: Matching dynamic content of natural user commands with hand embodiment for enhanced prosthesis control,”, 2016.</a:t>
            </a:r>
          </a:p>
          <a:p>
            <a:pPr marL="0" indent="0">
              <a:buNone/>
            </a:pPr>
            <a:r>
              <a:rPr lang="en-US" sz="1800" dirty="0"/>
              <a:t>[15] K. </a:t>
            </a:r>
            <a:r>
              <a:rPr lang="en-US" sz="1800" dirty="0" err="1"/>
              <a:t>Nisal</a:t>
            </a:r>
            <a:r>
              <a:rPr lang="en-US" sz="1800" dirty="0"/>
              <a:t>, I. </a:t>
            </a:r>
            <a:r>
              <a:rPr lang="en-US" sz="1800" dirty="0" err="1"/>
              <a:t>Ruhunge</a:t>
            </a:r>
            <a:r>
              <a:rPr lang="en-US" sz="1800" dirty="0"/>
              <a:t>, J. </a:t>
            </a:r>
            <a:r>
              <a:rPr lang="en-US" sz="1800" dirty="0" err="1"/>
              <a:t>Subodha</a:t>
            </a:r>
            <a:r>
              <a:rPr lang="en-US" sz="1800" dirty="0"/>
              <a:t>, C. J. </a:t>
            </a:r>
            <a:r>
              <a:rPr lang="en-US" sz="1800" dirty="0" err="1"/>
              <a:t>Perera</a:t>
            </a:r>
            <a:r>
              <a:rPr lang="en-US" sz="1800" dirty="0"/>
              <a:t>, and T. D. </a:t>
            </a:r>
            <a:r>
              <a:rPr lang="en-US" sz="1800" dirty="0" err="1"/>
              <a:t>Lalitharatne</a:t>
            </a:r>
            <a:r>
              <a:rPr lang="en-US" sz="1800" dirty="0"/>
              <a:t>, “Design, implementation and performance validation of </a:t>
            </a:r>
            <a:r>
              <a:rPr lang="en-US" sz="1800" dirty="0" err="1"/>
              <a:t>uompro</a:t>
            </a:r>
            <a:r>
              <a:rPr lang="en-US" sz="1800" dirty="0"/>
              <a:t> artificial hand: Towards affordable hand prostheses”, 2017.</a:t>
            </a:r>
          </a:p>
          <a:p>
            <a:pPr marL="0" indent="0">
              <a:buNone/>
            </a:pPr>
            <a:r>
              <a:rPr lang="en-US" sz="1800" dirty="0"/>
              <a:t>[16]https://upload.wikimedia.org/wikipedia/commons/9/9b/Geneva_mechanism_6spoke_animation.gif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10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118D2-93FE-4548-A558-D09856C4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13" y="332656"/>
            <a:ext cx="6911975" cy="561975"/>
          </a:xfrm>
        </p:spPr>
        <p:txBody>
          <a:bodyPr/>
          <a:lstStyle/>
          <a:p>
            <a:r>
              <a:rPr lang="de-DE" dirty="0"/>
              <a:t>Motivation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AB973ED-9D6D-4CB0-8E90-D9589D1A59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de-DE" dirty="0"/>
              </a:p>
              <a:p>
                <a:r>
                  <a:rPr lang="en-GB" dirty="0"/>
                  <a:t>Desired properties:</a:t>
                </a:r>
              </a:p>
              <a:p>
                <a:pPr lvl="1"/>
                <a:r>
                  <a:rPr lang="en-GB" dirty="0"/>
                  <a:t>comfortable (lightweight, small)</a:t>
                </a:r>
              </a:p>
              <a:p>
                <a:pPr lvl="1"/>
                <a:r>
                  <a:rPr lang="en-GB" dirty="0"/>
                  <a:t>many different grasps possible</a:t>
                </a:r>
              </a:p>
              <a:p>
                <a:pPr lvl="1"/>
                <a:r>
                  <a:rPr lang="en-GB" dirty="0"/>
                  <a:t>High finger forces / fast joint speed</a:t>
                </a:r>
              </a:p>
              <a:p>
                <a:pPr lvl="1"/>
                <a:r>
                  <a:rPr lang="en-GB" dirty="0"/>
                  <a:t>easy to use</a:t>
                </a:r>
              </a:p>
              <a:p>
                <a:pPr lvl="1"/>
                <a:r>
                  <a:rPr lang="en-GB" dirty="0"/>
                  <a:t>high durability (robust, easy to repair)</a:t>
                </a:r>
              </a:p>
              <a:p>
                <a:pPr lvl="1"/>
                <a:r>
                  <a:rPr lang="en-GB" dirty="0"/>
                  <a:t>low-cost</a:t>
                </a:r>
              </a:p>
              <a:p>
                <a:pPr lvl="1"/>
                <a:r>
                  <a:rPr lang="en-GB" dirty="0"/>
                  <a:t>intelligent functions (sensor-feedback, grasp adaption)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Desired properties are contradicting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 trade-offs are mandatory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AB973ED-9D6D-4CB0-8E90-D9589D1A5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55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082EC-1596-4F07-A05E-32DD130E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4130096-FF78-4EFE-A8A7-07FD3EFCF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2112" y="1198563"/>
                <a:ext cx="8500367" cy="4894262"/>
              </a:xfrm>
            </p:spPr>
            <p:txBody>
              <a:bodyPr/>
              <a:lstStyle/>
              <a:p>
                <a:r>
                  <a:rPr lang="en-GB" i="1" dirty="0"/>
                  <a:t>„Even state-of-the art devices lack a combination of high functionality, durability, adequate cosmetic appearance, and affordability“</a:t>
                </a:r>
              </a:p>
              <a:p>
                <a:pPr algn="r">
                  <a:buFontTx/>
                  <a:buChar char="-"/>
                </a:pPr>
                <a:r>
                  <a:rPr lang="en-GB" dirty="0"/>
                  <a:t>Joseph T. Belter, 2013  </a:t>
                </a:r>
                <a:r>
                  <a:rPr lang="en-GB" sz="1800" dirty="0"/>
                  <a:t>[2]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Main goal: High acceptance of possible users</a:t>
                </a:r>
              </a:p>
              <a:p>
                <a:endParaRPr lang="en-GB" dirty="0"/>
              </a:p>
              <a:p>
                <a:r>
                  <a:rPr lang="en-GB" dirty="0"/>
                  <a:t>The hand should look anthropomorphic and be rather quiet</a:t>
                </a:r>
              </a:p>
              <a:p>
                <a:r>
                  <a:rPr lang="en-GB" dirty="0"/>
                  <a:t>Total weight should be below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dirty="0"/>
                  <a:t> </a:t>
                </a:r>
                <a:r>
                  <a:rPr lang="en-GB" sz="1800" dirty="0"/>
                  <a:t>[2]</a:t>
                </a:r>
                <a:r>
                  <a:rPr lang="en-GB" dirty="0"/>
                  <a:t> (human hand: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∼400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dirty="0"/>
                  <a:t> </a:t>
                </a:r>
                <a:r>
                  <a:rPr lang="en-GB" sz="1800" dirty="0"/>
                  <a:t>[3]</a:t>
                </a:r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800" dirty="0"/>
                  <a:t> lightweight materials, small and low number of actuators</a:t>
                </a:r>
              </a:p>
              <a:p>
                <a:pPr marL="0" indent="0">
                  <a:buNone/>
                </a:pPr>
                <a:r>
                  <a:rPr lang="en-GB" sz="1800" dirty="0"/>
                  <a:t>	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800" dirty="0"/>
                  <a:t> transmission systems that allow for many different grasps</a:t>
                </a:r>
                <a:endParaRPr lang="en-GB" dirty="0"/>
              </a:p>
              <a:p>
                <a:r>
                  <a:rPr lang="en-GB" dirty="0"/>
                  <a:t>Finger tip force in precision grasp should be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65 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</a:t>
                </a:r>
                <a:r>
                  <a:rPr lang="en-GB" sz="1800" dirty="0"/>
                  <a:t>[2]</a:t>
                </a:r>
                <a:r>
                  <a:rPr lang="en-GB" dirty="0"/>
                  <a:t> (human hand: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95 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GB" dirty="0"/>
                  <a:t> </a:t>
                </a:r>
                <a:r>
                  <a:rPr lang="en-GB" sz="1800" dirty="0"/>
                  <a:t>[4]</a:t>
                </a:r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r>
                  <a:rPr lang="en-GB" dirty="0"/>
                  <a:t>      and joint speed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230 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</a:t>
                </a:r>
                <a:r>
                  <a:rPr lang="en-GB" sz="1800" dirty="0"/>
                  <a:t>[2]</a:t>
                </a:r>
                <a:r>
                  <a:rPr lang="en-GB" dirty="0"/>
                  <a:t> (human hand: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2000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</a:t>
                </a:r>
                <a:r>
                  <a:rPr lang="en-GB" sz="1800" dirty="0"/>
                  <a:t>[4]</a:t>
                </a:r>
                <a:r>
                  <a:rPr lang="en-GB" dirty="0"/>
                  <a:t>)</a:t>
                </a:r>
                <a:endParaRPr lang="en-GB" sz="1800" b="0" dirty="0"/>
              </a:p>
              <a:p>
                <a:r>
                  <a:rPr lang="en-GB" dirty="0"/>
                  <a:t>User should be able to move the hand without concentrating</a:t>
                </a:r>
                <a:endParaRPr lang="de-DE" sz="1800" b="0" dirty="0"/>
              </a:p>
              <a:p>
                <a:pPr marL="0" indent="0">
                  <a:buNone/>
                </a:pPr>
                <a:endParaRPr lang="de-DE" sz="1800" b="0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i="1" dirty="0"/>
              </a:p>
              <a:p>
                <a:endParaRPr lang="de-DE" i="1" dirty="0"/>
              </a:p>
              <a:p>
                <a:endParaRPr lang="de-DE" i="1" dirty="0"/>
              </a:p>
              <a:p>
                <a:endParaRPr lang="de-DE" i="1" dirty="0"/>
              </a:p>
              <a:p>
                <a:pPr marL="0" indent="0" algn="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4130096-FF78-4EFE-A8A7-07FD3EFCF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112" y="1198563"/>
                <a:ext cx="8500367" cy="4894262"/>
              </a:xfrm>
              <a:blipFill>
                <a:blip r:embed="rId2"/>
                <a:stretch>
                  <a:fillRect t="-1621" r="-16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27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32C1C-921A-460D-BB35-DA0F5F2A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Transmission systems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4BB63-C3D6-4C4E-90CD-2DC5EC5B8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5400847"/>
            <a:ext cx="2302271" cy="881616"/>
          </a:xfrm>
        </p:spPr>
        <p:txBody>
          <a:bodyPr/>
          <a:lstStyle/>
          <a:p>
            <a:r>
              <a:rPr lang="en-GB" sz="2400" dirty="0"/>
              <a:t>Gears/belts </a:t>
            </a:r>
            <a:r>
              <a:rPr lang="en-GB" dirty="0"/>
              <a:t>[7]</a:t>
            </a:r>
            <a:endParaRPr lang="en-GB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69186B-2AD6-4CF6-B3FB-09B62280F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012860"/>
            <a:ext cx="2808450" cy="15173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556BF7-18E6-4844-9FBF-EDE07A549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48" y="4138918"/>
            <a:ext cx="789035" cy="21435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DD6E13-4470-4466-9D70-17AD3D12D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94" y="1018043"/>
            <a:ext cx="2808450" cy="2258603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5376-B858-4427-A999-F3A76DC864B3}"/>
              </a:ext>
            </a:extLst>
          </p:cNvPr>
          <p:cNvSpPr txBox="1">
            <a:spLocks/>
          </p:cNvSpPr>
          <p:nvPr/>
        </p:nvSpPr>
        <p:spPr bwMode="auto">
          <a:xfrm>
            <a:off x="3145018" y="3399340"/>
            <a:ext cx="2723126" cy="88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Four-bar linkage </a:t>
            </a:r>
            <a:r>
              <a:rPr lang="en-GB" kern="0" dirty="0"/>
              <a:t>[6]</a:t>
            </a:r>
            <a:endParaRPr lang="en-GB" sz="2400" kern="0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F6FADB4-A5CC-46F4-BABC-159303E4A984}"/>
              </a:ext>
            </a:extLst>
          </p:cNvPr>
          <p:cNvSpPr txBox="1">
            <a:spLocks/>
          </p:cNvSpPr>
          <p:nvPr/>
        </p:nvSpPr>
        <p:spPr bwMode="auto">
          <a:xfrm>
            <a:off x="971600" y="1505940"/>
            <a:ext cx="1858863" cy="773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Tendons </a:t>
            </a:r>
            <a:r>
              <a:rPr lang="en-GB" kern="0" dirty="0"/>
              <a:t>[5]</a:t>
            </a:r>
            <a:r>
              <a:rPr lang="en-GB" sz="2400" kern="0" dirty="0"/>
              <a:t> </a:t>
            </a:r>
          </a:p>
          <a:p>
            <a:pPr marL="0" indent="0">
              <a:buNone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40328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9351C-6952-4BE7-8508-0B1E30FA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5383BA-AD7A-4E9A-A230-744C4E2A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800" dirty="0"/>
          </a:p>
          <a:p>
            <a:r>
              <a:rPr lang="en-GB" sz="2800" dirty="0"/>
              <a:t>Motivation and Challenges</a:t>
            </a:r>
          </a:p>
          <a:p>
            <a:endParaRPr lang="en-GB" sz="2800" dirty="0"/>
          </a:p>
          <a:p>
            <a:r>
              <a:rPr lang="en-GB" sz="2800" dirty="0"/>
              <a:t>Overview of Hand Prostheses</a:t>
            </a:r>
          </a:p>
          <a:p>
            <a:endParaRPr lang="en-GB" sz="2800" dirty="0"/>
          </a:p>
          <a:p>
            <a:r>
              <a:rPr lang="en-GB" sz="2800" dirty="0"/>
              <a:t>Comparison of Hand Prostheses</a:t>
            </a:r>
          </a:p>
          <a:p>
            <a:endParaRPr lang="en-GB" sz="2800" dirty="0"/>
          </a:p>
          <a:p>
            <a:r>
              <a:rPr lang="en-GB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053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AEF87-6455-441C-AD84-92FB454B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5D5FD15-031B-4BAF-A9F5-D1F9EC5680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685419"/>
              </p:ext>
            </p:extLst>
          </p:nvPr>
        </p:nvGraphicFramePr>
        <p:xfrm>
          <a:off x="392113" y="1198563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96388974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Four-bar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ED274FAE-4C89-4BB2-A7DD-88F92274BD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2113" y="2060847"/>
                <a:ext cx="5043983" cy="4031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314325" indent="-3143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90575" indent="-3143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3"/>
                  </a:buBlip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209675" indent="-2762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4"/>
                  </a:buBlip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57350" indent="-2762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4"/>
                  </a:buBlip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95500" indent="-2762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4"/>
                  </a:buBlip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Blip>
                    <a:blip r:embed="rId5"/>
                  </a:buBlip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Blip>
                    <a:blip r:embed="rId5"/>
                  </a:buBlip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Blip>
                    <a:blip r:embed="rId5"/>
                  </a:buBlip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Blip>
                    <a:blip r:embed="rId5"/>
                  </a:buBlip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endParaRPr lang="en-GB" kern="0" dirty="0"/>
              </a:p>
              <a:p>
                <a:endParaRPr lang="en-GB" kern="0" dirty="0"/>
              </a:p>
              <a:p>
                <a:r>
                  <a:rPr lang="en-GB" kern="0" dirty="0"/>
                  <a:t>Special feature:</a:t>
                </a:r>
              </a:p>
              <a:p>
                <a:pPr lvl="1"/>
                <a:r>
                  <a:rPr lang="en-GB" kern="0" dirty="0"/>
                  <a:t>Matches performance of other myoelectric prosthetic hands,</a:t>
                </a:r>
              </a:p>
              <a:p>
                <a:pPr marL="476250" lvl="1" indent="0">
                  <a:buNone/>
                </a:pPr>
                <a:r>
                  <a:rPr lang="en-GB" kern="0" dirty="0"/>
                  <a:t>      while being very cheap (</a:t>
                </a:r>
                <a14:m>
                  <m:oMath xmlns:m="http://schemas.openxmlformats.org/officeDocument/2006/math">
                    <m:r>
                      <a:rPr lang="de-DE" i="1" kern="0">
                        <a:latin typeface="Cambria Math" panose="02040503050406030204" pitchFamily="18" charset="0"/>
                      </a:rPr>
                      <m:t>$ 250</m:t>
                    </m:r>
                  </m:oMath>
                </a14:m>
                <a:r>
                  <a:rPr lang="en-GB" kern="0" dirty="0"/>
                  <a:t>)</a:t>
                </a:r>
              </a:p>
              <a:p>
                <a:pPr lvl="1"/>
                <a:r>
                  <a:rPr lang="en-GB" kern="0" dirty="0"/>
                  <a:t>Easy to manufacture with 3D-printer </a:t>
                </a:r>
              </a:p>
              <a:p>
                <a:pPr marL="476250" lvl="1" indent="0">
                  <a:buNone/>
                </a:pPr>
                <a:r>
                  <a:rPr lang="en-GB" kern="0" dirty="0"/>
                  <a:t>      and of-the shelf parts</a:t>
                </a:r>
              </a:p>
              <a:p>
                <a:pPr lvl="1"/>
                <a:r>
                  <a:rPr lang="en-GB" kern="0" dirty="0"/>
                  <a:t>Open-source</a:t>
                </a:r>
              </a:p>
              <a:p>
                <a:pPr marL="476250" lvl="1" indent="0">
                  <a:buNone/>
                </a:pPr>
                <a:endParaRPr lang="en-GB" kern="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ED274FAE-4C89-4BB2-A7DD-88F92274B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113" y="2060847"/>
                <a:ext cx="5043983" cy="40319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1296BFD0-896D-490B-A54C-AEC255F5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90327"/>
            <a:ext cx="2684119" cy="35730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7F3B3C-EE6F-4EA6-A160-FE7983A3CECC}"/>
              </a:ext>
            </a:extLst>
          </p:cNvPr>
          <p:cNvSpPr txBox="1"/>
          <p:nvPr/>
        </p:nvSpPr>
        <p:spPr>
          <a:xfrm>
            <a:off x="6660483" y="587559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[1] The Tact</a:t>
            </a:r>
          </a:p>
        </p:txBody>
      </p:sp>
    </p:spTree>
    <p:extLst>
      <p:ext uri="{BB962C8B-B14F-4D97-AF65-F5344CB8AC3E}">
        <p14:creationId xmlns:p14="http://schemas.microsoft.com/office/powerpoint/2010/main" val="146186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A3BD4-7F0F-4E8C-9B7C-D4C5883C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 of Bennett et al.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E39A59-8EE8-4F3D-8DAA-1DDF20AA1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2060847"/>
            <a:ext cx="5043983" cy="4031977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Special feature:</a:t>
            </a:r>
          </a:p>
          <a:p>
            <a:pPr lvl="1"/>
            <a:r>
              <a:rPr lang="en-GB" dirty="0"/>
              <a:t>Four motor units in unique configuration:</a:t>
            </a:r>
          </a:p>
          <a:p>
            <a:pPr lvl="2"/>
            <a:r>
              <a:rPr lang="en-GB" dirty="0"/>
              <a:t>2 for thumb and 1 for index (fully actuated)</a:t>
            </a:r>
          </a:p>
          <a:p>
            <a:pPr lvl="2"/>
            <a:r>
              <a:rPr lang="en-GB" dirty="0"/>
              <a:t>1 for other fingers (underactuated)</a:t>
            </a:r>
          </a:p>
          <a:p>
            <a:pPr lvl="1"/>
            <a:r>
              <a:rPr lang="en-GB" dirty="0"/>
              <a:t>Embedded control system that enables</a:t>
            </a:r>
          </a:p>
          <a:p>
            <a:pPr marL="476250" lvl="1" indent="0">
              <a:buNone/>
            </a:pPr>
            <a:r>
              <a:rPr lang="en-GB" dirty="0"/>
              <a:t>      self-contained control of hand movement</a:t>
            </a:r>
          </a:p>
          <a:p>
            <a:pPr marL="4762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62FE77A-3304-4D68-81D9-4F7BE51013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737725"/>
              </p:ext>
            </p:extLst>
          </p:nvPr>
        </p:nvGraphicFramePr>
        <p:xfrm>
          <a:off x="392113" y="1198563"/>
          <a:ext cx="83566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79759528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4261196352"/>
                    </a:ext>
                  </a:extLst>
                </a:gridCol>
                <a:gridCol w="1106321">
                  <a:extLst>
                    <a:ext uri="{9D8B030D-6E8A-4147-A177-3AD203B41FA5}">
                      <a16:colId xmlns:a16="http://schemas.microsoft.com/office/drawing/2014/main" val="189001634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898513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59803080"/>
                    </a:ext>
                  </a:extLst>
                </a:gridCol>
                <a:gridCol w="1944467">
                  <a:extLst>
                    <a:ext uri="{9D8B030D-6E8A-4147-A177-3AD203B41FA5}">
                      <a16:colId xmlns:a16="http://schemas.microsoft.com/office/drawing/2014/main" val="2615268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Actuators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Tendons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2357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60183A10-F7C0-4A35-9067-0A0A58DE9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47"/>
          <a:stretch/>
        </p:blipFill>
        <p:spPr>
          <a:xfrm>
            <a:off x="5580112" y="2243457"/>
            <a:ext cx="3240360" cy="36699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26941D-DD61-43BE-83FF-FB24CA1A376E}"/>
              </a:ext>
            </a:extLst>
          </p:cNvPr>
          <p:cNvSpPr txBox="1"/>
          <p:nvPr/>
        </p:nvSpPr>
        <p:spPr>
          <a:xfrm>
            <a:off x="6516216" y="5963265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[8] Hand of Bennet et al.</a:t>
            </a:r>
          </a:p>
        </p:txBody>
      </p:sp>
    </p:spTree>
    <p:extLst>
      <p:ext uri="{BB962C8B-B14F-4D97-AF65-F5344CB8AC3E}">
        <p14:creationId xmlns:p14="http://schemas.microsoft.com/office/powerpoint/2010/main" val="3581546227"/>
      </p:ext>
    </p:extLst>
  </p:cSld>
  <p:clrMapOvr>
    <a:masterClrMapping/>
  </p:clrMapOvr>
</p:sld>
</file>

<file path=ppt/theme/theme1.xml><?xml version="1.0" encoding="utf-8"?>
<a:theme xmlns:a="http://schemas.openxmlformats.org/drawingml/2006/main" name="KIT_master_ppt2007_e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dirty="0">
            <a:latin typeface="Calibri" panose="020F0502020204030204" pitchFamily="34" charset="0"/>
          </a:defRPr>
        </a:defPPr>
      </a:lstStyle>
    </a:sp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2290</Words>
  <Application>Microsoft Office PowerPoint</Application>
  <PresentationFormat>Bildschirmpräsentation (4:3)</PresentationFormat>
  <Paragraphs>632</Paragraphs>
  <Slides>36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Arial</vt:lpstr>
      <vt:lpstr>Calibri</vt:lpstr>
      <vt:lpstr>Cambria Math</vt:lpstr>
      <vt:lpstr>KIT_master_ppt2007_en</vt:lpstr>
      <vt:lpstr>PowerPoint-Präsentation</vt:lpstr>
      <vt:lpstr>Outline</vt:lpstr>
      <vt:lpstr>Motivation</vt:lpstr>
      <vt:lpstr>Motivation</vt:lpstr>
      <vt:lpstr>Challenges</vt:lpstr>
      <vt:lpstr>Transmission systems</vt:lpstr>
      <vt:lpstr>Outline</vt:lpstr>
      <vt:lpstr>Tact</vt:lpstr>
      <vt:lpstr>Hand of Bennett et al.</vt:lpstr>
      <vt:lpstr>Hand of Bennett et al.</vt:lpstr>
      <vt:lpstr>Hand of Zhang et al.</vt:lpstr>
      <vt:lpstr>Hand of Zhang et al.</vt:lpstr>
      <vt:lpstr>SSSA-MyHand</vt:lpstr>
      <vt:lpstr>SSSA-MyHand</vt:lpstr>
      <vt:lpstr>AstoHand v.1</vt:lpstr>
      <vt:lpstr>X-Hand</vt:lpstr>
      <vt:lpstr>Six-DOF-Hand</vt:lpstr>
      <vt:lpstr>Bionic Hand</vt:lpstr>
      <vt:lpstr>SoftHand Pro-D</vt:lpstr>
      <vt:lpstr>UOMPro</vt:lpstr>
      <vt:lpstr>UOMPro</vt:lpstr>
      <vt:lpstr>MORA Hap-2</vt:lpstr>
      <vt:lpstr>Outline</vt:lpstr>
      <vt:lpstr>Physical properties</vt:lpstr>
      <vt:lpstr>Finger Kinematics</vt:lpstr>
      <vt:lpstr>Actuation and Transmission</vt:lpstr>
      <vt:lpstr>Comparison</vt:lpstr>
      <vt:lpstr>Grasping</vt:lpstr>
      <vt:lpstr>Dynamics</vt:lpstr>
      <vt:lpstr>Sensory systems</vt:lpstr>
      <vt:lpstr>Embedded systems</vt:lpstr>
      <vt:lpstr>Outline</vt:lpstr>
      <vt:lpstr>Conclusion</vt:lpstr>
      <vt:lpstr>PowerPoint-Präsentation</vt:lpstr>
      <vt:lpstr>References</vt:lpstr>
      <vt:lpstr>References [2]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asfour</dc:creator>
  <cp:lastModifiedBy>Tobias Stocker</cp:lastModifiedBy>
  <cp:revision>741</cp:revision>
  <dcterms:created xsi:type="dcterms:W3CDTF">2010-02-07T18:52:05Z</dcterms:created>
  <dcterms:modified xsi:type="dcterms:W3CDTF">2018-02-01T18:24:29Z</dcterms:modified>
</cp:coreProperties>
</file>